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2"/>
    <p:sldId id="259" r:id="rId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343" autoAdjust="0"/>
  </p:normalViewPr>
  <p:slideViewPr>
    <p:cSldViewPr snapToGrid="0">
      <p:cViewPr varScale="1">
        <p:scale>
          <a:sx n="45" d="100"/>
          <a:sy n="45" d="100"/>
        </p:scale>
        <p:origin x="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02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490"/>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976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18" Type="http://schemas.openxmlformats.org/officeDocument/2006/relationships/image" Target="../media/image4.jpeg"/><Relationship Id="rId3" Type="http://schemas.openxmlformats.org/officeDocument/2006/relationships/customXml" Target="../ink/ink1.xml"/><Relationship Id="rId17" Type="http://schemas.openxmlformats.org/officeDocument/2006/relationships/image" Target="../media/image3.jpeg"/><Relationship Id="rId2" Type="http://schemas.openxmlformats.org/officeDocument/2006/relationships/notesSlide" Target="../notesSlides/notesSlide1.xml"/><Relationship Id="rId16" Type="http://schemas.openxmlformats.org/officeDocument/2006/relationships/image" Target="../media/image2.png"/><Relationship Id="rId1" Type="http://schemas.openxmlformats.org/officeDocument/2006/relationships/slideLayout" Target="../slideLayouts/slideLayout1.xml"/><Relationship Id="rId15" Type="http://schemas.openxmlformats.org/officeDocument/2006/relationships/image" Target="../media/image1.png"/><Relationship Id="rId19" Type="http://schemas.openxmlformats.org/officeDocument/2006/relationships/image" Target="../media/image5.jpeg"/><Relationship Id="rId14" Type="http://schemas.openxmlformats.org/officeDocument/2006/relationships/customXml" Target="../ink/ink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tif"/><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9.tif"/><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tif"/><Relationship Id="rId4" Type="http://schemas.openxmlformats.org/officeDocument/2006/relationships/image" Target="../media/image7.tif"/><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378072" y="333543"/>
            <a:ext cx="733717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000" b="0">
                <a:latin typeface="Noteworthy Bold"/>
                <a:ea typeface="Noteworthy Bold"/>
                <a:cs typeface="Noteworthy Bold"/>
                <a:sym typeface="Noteworthy Bold"/>
              </a:defRPr>
            </a:lvl1pPr>
          </a:lstStyle>
          <a:p>
            <a:pPr algn="l"/>
            <a:r>
              <a:rPr lang="en-GB" dirty="0"/>
              <a:t>Spring 1 Reception</a:t>
            </a:r>
            <a:r>
              <a:rPr dirty="0"/>
              <a:t>: </a:t>
            </a:r>
            <a:r>
              <a:rPr lang="en-GB" dirty="0"/>
              <a:t>Ticket to Ride. </a:t>
            </a:r>
            <a:endParaRPr dirty="0"/>
          </a:p>
        </p:txBody>
      </p:sp>
      <p:sp>
        <p:nvSpPr>
          <p:cNvPr id="121" name="Key books this term"/>
          <p:cNvSpPr txBox="1"/>
          <p:nvPr/>
        </p:nvSpPr>
        <p:spPr>
          <a:xfrm>
            <a:off x="294397" y="1127916"/>
            <a:ext cx="3268505" cy="705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t>Key books this term</a:t>
            </a:r>
          </a:p>
        </p:txBody>
      </p:sp>
      <p:sp>
        <p:nvSpPr>
          <p:cNvPr id="17" name="Key Vocabulary:…"/>
          <p:cNvSpPr/>
          <p:nvPr/>
        </p:nvSpPr>
        <p:spPr>
          <a:xfrm>
            <a:off x="197568" y="5258634"/>
            <a:ext cx="4437362" cy="785630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p>
          <a:p>
            <a:pPr>
              <a:defRPr sz="3200" b="0">
                <a:latin typeface="Noteworthy Light"/>
                <a:ea typeface="Noteworthy Light"/>
                <a:cs typeface="Noteworthy Light"/>
                <a:sym typeface="Noteworthy Light"/>
              </a:defRPr>
            </a:pPr>
            <a:r>
              <a:rPr lang="en-GB" sz="1600" dirty="0">
                <a:solidFill>
                  <a:srgbClr val="FF0000"/>
                </a:solidFill>
              </a:rPr>
              <a:t> </a:t>
            </a:r>
            <a:r>
              <a:rPr lang="en-GB" sz="3200" dirty="0"/>
              <a:t>Key Vocabulary</a:t>
            </a:r>
            <a:endParaRPr lang="en-GB" sz="32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fierce</a:t>
            </a:r>
            <a:r>
              <a:rPr lang="en-GB" sz="1600" dirty="0"/>
              <a:t>: displaying aggressiveness </a:t>
            </a:r>
          </a:p>
          <a:p>
            <a:pPr algn="l">
              <a:defRPr sz="3200" b="0">
                <a:latin typeface="Noteworthy Light"/>
                <a:ea typeface="Noteworthy Light"/>
                <a:cs typeface="Noteworthy Light"/>
                <a:sym typeface="Noteworthy Light"/>
              </a:defRPr>
            </a:pPr>
            <a:r>
              <a:rPr lang="en-GB" sz="1600" dirty="0">
                <a:solidFill>
                  <a:srgbClr val="FF0000"/>
                </a:solidFill>
              </a:rPr>
              <a:t> zoo keeper</a:t>
            </a:r>
            <a:r>
              <a:rPr lang="en-GB" sz="1600" dirty="0"/>
              <a:t>: an animal attendant employed at a zoo. </a:t>
            </a:r>
          </a:p>
          <a:p>
            <a:pPr algn="l">
              <a:defRPr sz="3200" b="0">
                <a:latin typeface="Noteworthy Light"/>
                <a:ea typeface="Noteworthy Light"/>
                <a:cs typeface="Noteworthy Light"/>
                <a:sym typeface="Noteworthy Light"/>
              </a:defRPr>
            </a:pPr>
            <a:r>
              <a:rPr lang="en-GB" sz="1600" dirty="0">
                <a:solidFill>
                  <a:srgbClr val="FF0000"/>
                </a:solidFill>
              </a:rPr>
              <a:t>Fragile: </a:t>
            </a:r>
            <a:r>
              <a:rPr lang="en-GB" sz="1600" dirty="0">
                <a:solidFill>
                  <a:schemeClr val="tx1"/>
                </a:solidFill>
              </a:rPr>
              <a:t>easily broken or damaged</a:t>
            </a:r>
            <a:r>
              <a:rPr lang="en-GB" sz="1600" dirty="0">
                <a:solidFill>
                  <a:srgbClr val="FF0000"/>
                </a:solidFill>
              </a:rPr>
              <a:t>.</a:t>
            </a:r>
          </a:p>
          <a:p>
            <a:pPr algn="l">
              <a:defRPr sz="3200" b="0">
                <a:latin typeface="Noteworthy Light"/>
                <a:ea typeface="Noteworthy Light"/>
                <a:cs typeface="Noteworthy Light"/>
                <a:sym typeface="Noteworthy Light"/>
              </a:defRPr>
            </a:pPr>
            <a:r>
              <a:rPr lang="en-GB" sz="1600" dirty="0">
                <a:solidFill>
                  <a:srgbClr val="FF0000"/>
                </a:solidFill>
              </a:rPr>
              <a:t>Grumpy: </a:t>
            </a:r>
            <a:r>
              <a:rPr lang="en-GB" sz="1600" dirty="0">
                <a:solidFill>
                  <a:schemeClr val="tx1"/>
                </a:solidFill>
              </a:rPr>
              <a:t>bad tempered and irritation</a:t>
            </a:r>
          </a:p>
          <a:p>
            <a:pPr algn="l">
              <a:defRPr sz="3200" b="0">
                <a:latin typeface="Noteworthy Light"/>
                <a:ea typeface="Noteworthy Light"/>
                <a:cs typeface="Noteworthy Light"/>
                <a:sym typeface="Noteworthy Light"/>
              </a:defRPr>
            </a:pPr>
            <a:r>
              <a:rPr lang="en-GB" sz="1600" dirty="0">
                <a:solidFill>
                  <a:srgbClr val="FF0000"/>
                </a:solidFill>
              </a:rPr>
              <a:t>Perfect: </a:t>
            </a:r>
            <a:r>
              <a:rPr lang="en-GB" sz="1600" dirty="0">
                <a:solidFill>
                  <a:schemeClr val="tx1"/>
                </a:solidFill>
              </a:rPr>
              <a:t>absolute, complete.</a:t>
            </a:r>
          </a:p>
          <a:p>
            <a:pPr algn="l">
              <a:defRPr sz="3200" b="0">
                <a:latin typeface="Noteworthy Light"/>
                <a:ea typeface="Noteworthy Light"/>
                <a:cs typeface="Noteworthy Light"/>
                <a:sym typeface="Noteworthy Light"/>
              </a:defRPr>
            </a:pPr>
            <a:r>
              <a:rPr lang="en-GB" sz="1600" dirty="0">
                <a:solidFill>
                  <a:srgbClr val="FF0000"/>
                </a:solidFill>
              </a:rPr>
              <a:t>Camouflage: </a:t>
            </a:r>
            <a:r>
              <a:rPr lang="en-GB" sz="1600" dirty="0">
                <a:solidFill>
                  <a:schemeClr val="tx1"/>
                </a:solidFill>
              </a:rPr>
              <a:t>hide or disguise</a:t>
            </a:r>
          </a:p>
          <a:p>
            <a:pPr algn="l">
              <a:defRPr sz="3200" b="0">
                <a:latin typeface="Noteworthy Light"/>
                <a:ea typeface="Noteworthy Light"/>
                <a:cs typeface="Noteworthy Light"/>
                <a:sym typeface="Noteworthy Light"/>
              </a:defRPr>
            </a:pPr>
            <a:r>
              <a:rPr lang="en-GB" sz="1600" dirty="0">
                <a:solidFill>
                  <a:srgbClr val="FF0000"/>
                </a:solidFill>
              </a:rPr>
              <a:t>Primate: </a:t>
            </a:r>
            <a:r>
              <a:rPr lang="en-GB" sz="1600" dirty="0">
                <a:solidFill>
                  <a:schemeClr val="tx1"/>
                </a:solidFill>
              </a:rPr>
              <a:t>diverse order of mammals</a:t>
            </a:r>
          </a:p>
          <a:p>
            <a:pPr algn="l">
              <a:defRPr sz="3200" b="0">
                <a:latin typeface="Noteworthy Light"/>
                <a:ea typeface="Noteworthy Light"/>
                <a:cs typeface="Noteworthy Light"/>
                <a:sym typeface="Noteworthy Light"/>
              </a:defRPr>
            </a:pPr>
            <a:endParaRPr lang="en-GB" dirty="0">
              <a:solidFill>
                <a:schemeClr val="tx1"/>
              </a:solidFill>
            </a:endParaRPr>
          </a:p>
          <a:p>
            <a:pPr algn="l">
              <a:defRPr sz="3200" b="0">
                <a:latin typeface="Noteworthy Light"/>
                <a:ea typeface="Noteworthy Light"/>
                <a:cs typeface="Noteworthy Light"/>
                <a:sym typeface="Noteworthy Light"/>
              </a:defRPr>
            </a:pPr>
            <a:endParaRPr lang="en-GB"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dirty="0"/>
              <a:t>Key Questions?</a:t>
            </a:r>
            <a:endParaRPr lang="en-GB" dirty="0"/>
          </a:p>
          <a:p>
            <a:pPr marL="185208" indent="-185208" algn="l">
              <a:buSzPct val="125000"/>
              <a:buChar char="-"/>
              <a:defRPr sz="2800" b="0">
                <a:latin typeface="Noteworthy Light"/>
                <a:ea typeface="Noteworthy Light"/>
                <a:cs typeface="Noteworthy Light"/>
                <a:sym typeface="Noteworthy Light"/>
              </a:defRPr>
            </a:pPr>
            <a:r>
              <a:rPr lang="en-GB" sz="1400" dirty="0"/>
              <a:t>-</a:t>
            </a:r>
            <a:r>
              <a:rPr lang="en-US" sz="1400" b="0" dirty="0">
                <a:sym typeface="Noteworthy Light"/>
              </a:rPr>
              <a:t>Why was the elephant not a good pet? </a:t>
            </a:r>
          </a:p>
          <a:p>
            <a:pPr marL="185208" indent="-185208" algn="l">
              <a:buSzPct val="125000"/>
              <a:buChar char="-"/>
              <a:defRPr sz="2800" b="0">
                <a:latin typeface="Noteworthy Light"/>
                <a:ea typeface="Noteworthy Light"/>
                <a:cs typeface="Noteworthy Light"/>
                <a:sym typeface="Noteworthy Light"/>
              </a:defRPr>
            </a:pPr>
            <a:r>
              <a:rPr lang="en-US" sz="1400" b="0" dirty="0">
                <a:sym typeface="Noteworthy Light"/>
              </a:rPr>
              <a:t> What was the giraffe too tall for? </a:t>
            </a:r>
          </a:p>
          <a:p>
            <a:pPr marL="185208" indent="-185208" algn="l">
              <a:buSzPct val="125000"/>
              <a:buChar char="-"/>
              <a:defRPr sz="2800" b="0">
                <a:latin typeface="Noteworthy Light"/>
                <a:ea typeface="Noteworthy Light"/>
                <a:cs typeface="Noteworthy Light"/>
                <a:sym typeface="Noteworthy Light"/>
              </a:defRPr>
            </a:pPr>
            <a:r>
              <a:rPr lang="en-US" sz="1400" b="0" dirty="0">
                <a:sym typeface="Noteworthy Light"/>
              </a:rPr>
              <a:t> Why was the lion sent back to the zoo? </a:t>
            </a:r>
          </a:p>
          <a:p>
            <a:pPr marL="185208" indent="-185208" algn="l">
              <a:buSzPct val="125000"/>
              <a:buChar char="-"/>
              <a:defRPr sz="2800" b="0">
                <a:latin typeface="Noteworthy Light"/>
                <a:ea typeface="Noteworthy Light"/>
                <a:cs typeface="Noteworthy Light"/>
                <a:sym typeface="Noteworthy Light"/>
              </a:defRPr>
            </a:pPr>
            <a:r>
              <a:rPr lang="en-US" sz="1400" b="0" dirty="0">
                <a:sym typeface="Noteworthy Light"/>
              </a:rPr>
              <a:t> Do you think a grumpy camel would make a good pet? Why not? </a:t>
            </a:r>
          </a:p>
          <a:p>
            <a:pPr marL="185208" indent="-185208" algn="l">
              <a:buSzPct val="125000"/>
              <a:buChar char="-"/>
              <a:defRPr sz="2800" b="0">
                <a:latin typeface="Noteworthy Light"/>
                <a:ea typeface="Noteworthy Light"/>
                <a:cs typeface="Noteworthy Light"/>
                <a:sym typeface="Noteworthy Light"/>
              </a:defRPr>
            </a:pPr>
            <a:r>
              <a:rPr lang="en-US" sz="1400" b="0" dirty="0">
                <a:sym typeface="Noteworthy Light"/>
              </a:rPr>
              <a:t>Which animal would be the hardest to look after?</a:t>
            </a:r>
          </a:p>
          <a:p>
            <a:pPr marL="185208" indent="-185208" algn="l">
              <a:buSzPct val="125000"/>
              <a:buChar char="-"/>
              <a:defRPr sz="2800" b="0">
                <a:latin typeface="Noteworthy Light"/>
                <a:ea typeface="Noteworthy Light"/>
                <a:cs typeface="Noteworthy Light"/>
                <a:sym typeface="Noteworthy Light"/>
              </a:defRPr>
            </a:pPr>
            <a:r>
              <a:rPr lang="en-US" sz="1400" b="0" dirty="0">
                <a:sym typeface="Noteworthy Light"/>
              </a:rPr>
              <a:t> If you could choose any animal for a pet, which one would you choose and why?</a:t>
            </a:r>
            <a:endParaRPr lang="en-GB" sz="1400" dirty="0"/>
          </a:p>
          <a:p>
            <a:pPr algn="l">
              <a:buSzPct val="125000"/>
              <a:defRPr sz="2800" b="0">
                <a:latin typeface="Noteworthy Light"/>
                <a:ea typeface="Noteworthy Light"/>
                <a:cs typeface="Noteworthy Light"/>
                <a:sym typeface="Noteworthy Light"/>
              </a:defRPr>
            </a:pPr>
            <a:endParaRPr lang="en-GB" sz="1400" dirty="0"/>
          </a:p>
        </p:txBody>
      </p:sp>
      <p:sp>
        <p:nvSpPr>
          <p:cNvPr id="20" name="All about me: Growing and Families- week 3-4"/>
          <p:cNvSpPr/>
          <p:nvPr/>
        </p:nvSpPr>
        <p:spPr>
          <a:xfrm>
            <a:off x="269203" y="4236250"/>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21" name="All about me: Growing and Families- week 3-4">
            <a:extLst>
              <a:ext uri="{FF2B5EF4-FFF2-40B4-BE49-F238E27FC236}">
                <a16:creationId xmlns:a16="http://schemas.microsoft.com/office/drawing/2014/main" id="{2B312804-6DB7-45EE-AE57-B24ABE719414}"/>
              </a:ext>
            </a:extLst>
          </p:cNvPr>
          <p:cNvSpPr/>
          <p:nvPr/>
        </p:nvSpPr>
        <p:spPr>
          <a:xfrm>
            <a:off x="5421059" y="4127517"/>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35BE2EE-1C92-423A-B3E7-D9C712EB3624}"/>
                  </a:ext>
                </a:extLst>
              </p14:cNvPr>
              <p14:cNvContentPartPr/>
              <p14:nvPr/>
            </p14:nvContentPartPr>
            <p14:xfrm>
              <a:off x="1828755" y="799920"/>
              <a:ext cx="360" cy="360"/>
            </p14:xfrm>
          </p:contentPart>
        </mc:Choice>
        <mc:Fallback xmlns="">
          <p:pic>
            <p:nvPicPr>
              <p:cNvPr id="2" name="Ink 1">
                <a:extLst>
                  <a:ext uri="{FF2B5EF4-FFF2-40B4-BE49-F238E27FC236}">
                    <a16:creationId xmlns:a16="http://schemas.microsoft.com/office/drawing/2014/main" id="{B35BE2EE-1C92-423A-B3E7-D9C712EB3624}"/>
                  </a:ext>
                </a:extLst>
              </p:cNvPr>
              <p:cNvPicPr/>
              <p:nvPr/>
            </p:nvPicPr>
            <p:blipFill>
              <a:blip r:embed="rId13"/>
              <a:stretch>
                <a:fillRect/>
              </a:stretch>
            </p:blipFill>
            <p:spPr>
              <a:xfrm>
                <a:off x="1819755" y="79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970E4EC2-C392-4C11-A0BA-DB57E8580A56}"/>
                  </a:ext>
                </a:extLst>
              </p14:cNvPr>
              <p14:cNvContentPartPr/>
              <p14:nvPr/>
            </p14:nvContentPartPr>
            <p14:xfrm>
              <a:off x="1657395" y="571680"/>
              <a:ext cx="360" cy="360"/>
            </p14:xfrm>
          </p:contentPart>
        </mc:Choice>
        <mc:Fallback xmlns="">
          <p:pic>
            <p:nvPicPr>
              <p:cNvPr id="3" name="Ink 2">
                <a:extLst>
                  <a:ext uri="{FF2B5EF4-FFF2-40B4-BE49-F238E27FC236}">
                    <a16:creationId xmlns:a16="http://schemas.microsoft.com/office/drawing/2014/main" id="{970E4EC2-C392-4C11-A0BA-DB57E8580A56}"/>
                  </a:ext>
                </a:extLst>
              </p:cNvPr>
              <p:cNvPicPr/>
              <p:nvPr/>
            </p:nvPicPr>
            <p:blipFill>
              <a:blip r:embed="rId13"/>
              <a:stretch>
                <a:fillRect/>
              </a:stretch>
            </p:blipFill>
            <p:spPr>
              <a:xfrm>
                <a:off x="1648395" y="562680"/>
                <a:ext cx="18000" cy="18000"/>
              </a:xfrm>
              <a:prstGeom prst="rect">
                <a:avLst/>
              </a:prstGeom>
            </p:spPr>
          </p:pic>
        </mc:Fallback>
      </mc:AlternateContent>
      <p:sp>
        <p:nvSpPr>
          <p:cNvPr id="22" name="All about me: Growing and Families- week 3-4">
            <a:extLst>
              <a:ext uri="{FF2B5EF4-FFF2-40B4-BE49-F238E27FC236}">
                <a16:creationId xmlns:a16="http://schemas.microsoft.com/office/drawing/2014/main" id="{543BD9FC-65CD-4C1F-B20C-DFB8F6CFA4D0}"/>
              </a:ext>
            </a:extLst>
          </p:cNvPr>
          <p:cNvSpPr/>
          <p:nvPr/>
        </p:nvSpPr>
        <p:spPr>
          <a:xfrm>
            <a:off x="14945013" y="4127517"/>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lang="en-GB" dirty="0"/>
          </a:p>
        </p:txBody>
      </p:sp>
      <p:sp>
        <p:nvSpPr>
          <p:cNvPr id="23" name="Key Vocabulary:…">
            <a:extLst>
              <a:ext uri="{FF2B5EF4-FFF2-40B4-BE49-F238E27FC236}">
                <a16:creationId xmlns:a16="http://schemas.microsoft.com/office/drawing/2014/main" id="{8E670AE9-2D11-4570-A0A4-36A632E96E16}"/>
              </a:ext>
            </a:extLst>
          </p:cNvPr>
          <p:cNvSpPr/>
          <p:nvPr/>
        </p:nvSpPr>
        <p:spPr>
          <a:xfrm>
            <a:off x="5001835" y="5215600"/>
            <a:ext cx="4437362" cy="785630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r>
              <a:rPr lang="en-GB" sz="3200" dirty="0"/>
              <a:t>Key Vocabulary:</a:t>
            </a: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entranced- </a:t>
            </a:r>
            <a:r>
              <a:rPr lang="en-GB" sz="1600" dirty="0">
                <a:solidFill>
                  <a:schemeClr val="tx1"/>
                </a:solidFill>
              </a:rPr>
              <a:t>watch, filled with wonder and delight.</a:t>
            </a:r>
            <a:endParaRPr lang="en-GB" sz="16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elegant- </a:t>
            </a:r>
            <a:r>
              <a:rPr lang="en-GB" sz="1600" dirty="0">
                <a:solidFill>
                  <a:schemeClr val="tx1"/>
                </a:solidFill>
              </a:rPr>
              <a:t>graceful and nice looking.</a:t>
            </a:r>
          </a:p>
          <a:p>
            <a:pPr algn="l">
              <a:defRPr sz="3200" b="0">
                <a:latin typeface="Noteworthy Light"/>
                <a:ea typeface="Noteworthy Light"/>
                <a:cs typeface="Noteworthy Light"/>
                <a:sym typeface="Noteworthy Light"/>
              </a:defRPr>
            </a:pPr>
            <a:r>
              <a:rPr lang="en-GB" sz="1600" dirty="0">
                <a:solidFill>
                  <a:srgbClr val="FF0000"/>
                </a:solidFill>
              </a:rPr>
              <a:t> clumsy- </a:t>
            </a:r>
            <a:r>
              <a:rPr lang="en-GB" sz="1600" dirty="0">
                <a:solidFill>
                  <a:schemeClr val="tx1"/>
                </a:solidFill>
              </a:rPr>
              <a:t>moving in awkward ways, bumping into  things.</a:t>
            </a:r>
          </a:p>
          <a:p>
            <a:pPr algn="l">
              <a:defRPr sz="3200" b="0">
                <a:latin typeface="Noteworthy Light"/>
                <a:ea typeface="Noteworthy Light"/>
                <a:cs typeface="Noteworthy Light"/>
                <a:sym typeface="Noteworthy Light"/>
              </a:defRPr>
            </a:pPr>
            <a:r>
              <a:rPr lang="en-GB" sz="1600" dirty="0">
                <a:solidFill>
                  <a:srgbClr val="FF0000"/>
                </a:solidFill>
              </a:rPr>
              <a:t> sneered- </a:t>
            </a:r>
            <a:r>
              <a:rPr lang="en-GB" sz="1600" dirty="0">
                <a:solidFill>
                  <a:schemeClr val="tx1"/>
                </a:solidFill>
              </a:rPr>
              <a:t>to laugh at someone and have an unkind look on your face.</a:t>
            </a:r>
          </a:p>
          <a:p>
            <a:pPr algn="l">
              <a:defRPr sz="3200" b="0">
                <a:latin typeface="Noteworthy Light"/>
                <a:ea typeface="Noteworthy Light"/>
                <a:cs typeface="Noteworthy Light"/>
                <a:sym typeface="Noteworthy Light"/>
              </a:defRPr>
            </a:pPr>
            <a:r>
              <a:rPr lang="en-GB" sz="1600" dirty="0">
                <a:solidFill>
                  <a:srgbClr val="FF0000"/>
                </a:solidFill>
              </a:rPr>
              <a:t>clearing- </a:t>
            </a:r>
            <a:r>
              <a:rPr lang="en-GB" sz="1600" dirty="0">
                <a:solidFill>
                  <a:schemeClr val="tx1"/>
                </a:solidFill>
              </a:rPr>
              <a:t>an opening in the trees that allows you to see the sky</a:t>
            </a:r>
            <a:r>
              <a:rPr lang="en-GB" sz="1600" dirty="0">
                <a:solidFill>
                  <a:srgbClr val="FF0000"/>
                </a:solidFill>
              </a:rPr>
              <a:t>.</a:t>
            </a:r>
            <a:r>
              <a:rPr lang="en-GB" sz="1600" dirty="0">
                <a:solidFill>
                  <a:schemeClr val="tx1"/>
                </a:solidFill>
              </a:rPr>
              <a:t>  </a:t>
            </a: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dirty="0"/>
              <a:t>Key Questions?</a:t>
            </a:r>
            <a:endParaRPr lang="en-GB" dirty="0"/>
          </a:p>
          <a:p>
            <a:pPr algn="l"/>
            <a:r>
              <a:rPr lang="en-US" sz="1400" b="0" dirty="0">
                <a:latin typeface="Noteworthy Light"/>
              </a:rPr>
              <a:t>-What was Gerald good at? </a:t>
            </a:r>
          </a:p>
          <a:p>
            <a:pPr algn="l"/>
            <a:r>
              <a:rPr lang="en-US" sz="1400" b="0" dirty="0">
                <a:latin typeface="Noteworthy Light"/>
              </a:rPr>
              <a:t>-Why did Gerald think he was bad at dancing?</a:t>
            </a:r>
          </a:p>
          <a:p>
            <a:pPr algn="l"/>
            <a:r>
              <a:rPr lang="en-US" sz="1400" b="0" dirty="0">
                <a:latin typeface="Noteworthy Light"/>
              </a:rPr>
              <a:t>-Why does Gerald feel sad that he can't dance?</a:t>
            </a:r>
          </a:p>
          <a:p>
            <a:pPr algn="l"/>
            <a:r>
              <a:rPr lang="en-US" sz="1400" b="0" dirty="0">
                <a:latin typeface="Noteworthy Light"/>
              </a:rPr>
              <a:t>-Should Gerald feel sad?</a:t>
            </a:r>
          </a:p>
          <a:p>
            <a:pPr algn="l"/>
            <a:r>
              <a:rPr lang="en-US" sz="1400" b="0" dirty="0">
                <a:latin typeface="Noteworthy Light"/>
              </a:rPr>
              <a:t>-Is being a good dancer important?</a:t>
            </a:r>
          </a:p>
          <a:p>
            <a:pPr algn="l"/>
            <a:r>
              <a:rPr lang="en-US" sz="1400" b="0" dirty="0">
                <a:latin typeface="Noteworthy Light"/>
              </a:rPr>
              <a:t>-Should the other animals make fun of Gerald for not being able to dance?</a:t>
            </a:r>
          </a:p>
          <a:p>
            <a:pPr marL="285750" indent="-285750" algn="l">
              <a:buSzPct val="125000"/>
              <a:buFontTx/>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r>
              <a:rPr lang="en-GB" sz="1400" dirty="0"/>
              <a:t> </a:t>
            </a:r>
          </a:p>
          <a:p>
            <a:pPr algn="l">
              <a:buSzPct val="125000"/>
              <a:defRPr sz="2800" b="0">
                <a:latin typeface="Noteworthy Light"/>
                <a:ea typeface="Noteworthy Light"/>
                <a:cs typeface="Noteworthy Light"/>
                <a:sym typeface="Noteworthy Light"/>
              </a:defRPr>
            </a:pPr>
            <a:endParaRPr lang="en-GB" sz="1400" dirty="0"/>
          </a:p>
          <a:p>
            <a:pPr marL="185208" indent="-185208" algn="l">
              <a:buSzPct val="125000"/>
              <a:buFontTx/>
              <a:buChar char="-"/>
              <a:defRPr sz="2800" b="0">
                <a:latin typeface="Noteworthy Light"/>
                <a:ea typeface="Noteworthy Light"/>
                <a:cs typeface="Noteworthy Light"/>
                <a:sym typeface="Noteworthy Light"/>
              </a:defRPr>
            </a:pPr>
            <a:endParaRPr lang="en-GB" sz="1600" dirty="0"/>
          </a:p>
          <a:p>
            <a:pPr marL="185208" indent="-185208" algn="l">
              <a:buSzPct val="125000"/>
              <a:buFontTx/>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24" name="Key Vocabulary:…">
            <a:extLst>
              <a:ext uri="{FF2B5EF4-FFF2-40B4-BE49-F238E27FC236}">
                <a16:creationId xmlns:a16="http://schemas.microsoft.com/office/drawing/2014/main" id="{DF7C3D6F-97FF-4978-A678-20CF0CC6AEBC}"/>
              </a:ext>
            </a:extLst>
          </p:cNvPr>
          <p:cNvSpPr/>
          <p:nvPr/>
        </p:nvSpPr>
        <p:spPr>
          <a:xfrm>
            <a:off x="9917580" y="5165893"/>
            <a:ext cx="4437362" cy="8041781"/>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endParaRPr lang="en-GB" dirty="0"/>
          </a:p>
          <a:p>
            <a:pPr algn="l">
              <a:defRPr sz="32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r>
              <a:rPr lang="en-GB" sz="1600" dirty="0">
                <a:solidFill>
                  <a:srgbClr val="FF0000"/>
                </a:solidFill>
              </a:rPr>
              <a:t>Bolder – </a:t>
            </a:r>
            <a:r>
              <a:rPr lang="en-GB" sz="1600" dirty="0">
                <a:solidFill>
                  <a:schemeClr val="tx1"/>
                </a:solidFill>
              </a:rPr>
              <a:t>feeling braver, more confident.</a:t>
            </a:r>
          </a:p>
          <a:p>
            <a:pPr algn="l">
              <a:defRPr sz="3200" b="0">
                <a:latin typeface="Noteworthy Light"/>
                <a:ea typeface="Noteworthy Light"/>
                <a:cs typeface="Noteworthy Light"/>
                <a:sym typeface="Noteworthy Light"/>
              </a:defRPr>
            </a:pPr>
            <a:r>
              <a:rPr lang="en-GB" sz="1600" dirty="0">
                <a:solidFill>
                  <a:srgbClr val="FF0000"/>
                </a:solidFill>
              </a:rPr>
              <a:t>Leap – </a:t>
            </a:r>
            <a:r>
              <a:rPr lang="en-GB" sz="1600" dirty="0">
                <a:solidFill>
                  <a:schemeClr val="tx1"/>
                </a:solidFill>
              </a:rPr>
              <a:t>a big jump from one place to another. </a:t>
            </a:r>
          </a:p>
          <a:p>
            <a:pPr algn="l">
              <a:defRPr sz="3200" b="0">
                <a:latin typeface="Noteworthy Light"/>
                <a:ea typeface="Noteworthy Light"/>
                <a:cs typeface="Noteworthy Light"/>
                <a:sym typeface="Noteworthy Light"/>
              </a:defRPr>
            </a:pPr>
            <a:r>
              <a:rPr lang="en-GB" sz="1600" dirty="0">
                <a:solidFill>
                  <a:srgbClr val="FF0000"/>
                </a:solidFill>
              </a:rPr>
              <a:t>Spectacles – </a:t>
            </a:r>
            <a:r>
              <a:rPr lang="en-GB" sz="1600" dirty="0">
                <a:solidFill>
                  <a:schemeClr val="tx1"/>
                </a:solidFill>
              </a:rPr>
              <a:t>a pair of glasses.</a:t>
            </a:r>
          </a:p>
          <a:p>
            <a:pPr algn="l">
              <a:defRPr sz="3200" b="0">
                <a:latin typeface="Noteworthy Light"/>
                <a:ea typeface="Noteworthy Light"/>
                <a:cs typeface="Noteworthy Light"/>
                <a:sym typeface="Noteworthy Light"/>
              </a:defRPr>
            </a:pPr>
            <a:r>
              <a:rPr lang="en-GB" sz="1600" dirty="0">
                <a:solidFill>
                  <a:srgbClr val="FF0000"/>
                </a:solidFill>
              </a:rPr>
              <a:t>Fainted</a:t>
            </a:r>
            <a:r>
              <a:rPr lang="en-GB" sz="1600" dirty="0">
                <a:solidFill>
                  <a:schemeClr val="tx1"/>
                </a:solidFill>
              </a:rPr>
              <a:t> – to lose consciousness (as if asleep) through shock, fear or stress. </a:t>
            </a: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r>
              <a:rPr lang="en-GB" sz="2800" dirty="0"/>
              <a:t>Key Questions?</a:t>
            </a:r>
          </a:p>
          <a:p>
            <a:pPr marL="185208" indent="-185208" algn="l">
              <a:buSzPct val="125000"/>
              <a:buChar char="-"/>
              <a:defRPr sz="28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marL="285750" indent="-285750" algn="l">
              <a:buFontTx/>
              <a:buChar char="-"/>
              <a:defRPr sz="3200" b="0">
                <a:latin typeface="Noteworthy Light"/>
                <a:ea typeface="Noteworthy Light"/>
                <a:cs typeface="Noteworthy Light"/>
                <a:sym typeface="Noteworthy Light"/>
              </a:defRPr>
            </a:pPr>
            <a:r>
              <a:rPr lang="en-GB" sz="1600" dirty="0"/>
              <a:t>Why did the monkey wait until the animals were asleep to paint them?</a:t>
            </a:r>
          </a:p>
          <a:p>
            <a:pPr marL="285750" indent="-285750" algn="l">
              <a:buFontTx/>
              <a:buChar char="-"/>
              <a:defRPr sz="3200" b="0">
                <a:latin typeface="Noteworthy Light"/>
                <a:ea typeface="Noteworthy Light"/>
                <a:cs typeface="Noteworthy Light"/>
                <a:sym typeface="Noteworthy Light"/>
              </a:defRPr>
            </a:pPr>
            <a:r>
              <a:rPr lang="en-GB" sz="1600" dirty="0"/>
              <a:t>Why did the monkey leap into the tree?</a:t>
            </a:r>
          </a:p>
          <a:p>
            <a:pPr marL="285750" indent="-285750" algn="l">
              <a:buFontTx/>
              <a:buChar char="-"/>
              <a:defRPr sz="3200" b="0">
                <a:latin typeface="Noteworthy Light"/>
                <a:ea typeface="Noteworthy Light"/>
                <a:cs typeface="Noteworthy Light"/>
                <a:sym typeface="Noteworthy Light"/>
              </a:defRPr>
            </a:pPr>
            <a:r>
              <a:rPr lang="en-GB" sz="1600" dirty="0"/>
              <a:t>What was the monkey scared of?</a:t>
            </a:r>
          </a:p>
          <a:p>
            <a:pPr marL="285750" indent="-285750" algn="l">
              <a:buFontTx/>
              <a:buChar char="-"/>
              <a:defRPr sz="3200" b="0">
                <a:latin typeface="Noteworthy Light"/>
                <a:ea typeface="Noteworthy Light"/>
                <a:cs typeface="Noteworthy Light"/>
                <a:sym typeface="Noteworthy Light"/>
              </a:defRPr>
            </a:pPr>
            <a:r>
              <a:rPr lang="en-GB" sz="1600" dirty="0"/>
              <a:t>How did the monkey feel when the bear woke up?</a:t>
            </a:r>
          </a:p>
          <a:p>
            <a:pPr marL="285750" indent="-285750" algn="l">
              <a:buFontTx/>
              <a:buChar char="-"/>
              <a:defRPr sz="3200" b="0">
                <a:latin typeface="Noteworthy Light"/>
                <a:ea typeface="Noteworthy Light"/>
                <a:cs typeface="Noteworthy Light"/>
                <a:sym typeface="Noteworthy Light"/>
              </a:defRPr>
            </a:pPr>
            <a:r>
              <a:rPr lang="en-GB" sz="1600" dirty="0"/>
              <a:t>Do you think the monkey enjoyed painting the animals? Why? </a:t>
            </a:r>
          </a:p>
          <a:p>
            <a:pPr marL="285750" indent="-285750" algn="l">
              <a:buFontTx/>
              <a:buChar char="-"/>
              <a:defRPr sz="3200" b="0">
                <a:latin typeface="Noteworthy Light"/>
                <a:ea typeface="Noteworthy Light"/>
                <a:cs typeface="Noteworthy Light"/>
                <a:sym typeface="Noteworthy Light"/>
              </a:defRPr>
            </a:pPr>
            <a:endParaRPr lang="en-GB" sz="1600" dirty="0"/>
          </a:p>
          <a:p>
            <a:pPr marL="285750" indent="-285750" algn="l">
              <a:buFontTx/>
              <a:buChar char="-"/>
              <a:defRPr sz="32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a:defRPr sz="3200" b="0">
                <a:latin typeface="Noteworthy Light"/>
                <a:ea typeface="Noteworthy Light"/>
                <a:cs typeface="Noteworthy Light"/>
                <a:sym typeface="Noteworthy Light"/>
              </a:defRPr>
            </a:pPr>
            <a:r>
              <a:rPr dirty="0"/>
              <a:t> </a:t>
            </a:r>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25" name="Key Vocabulary:…">
            <a:extLst>
              <a:ext uri="{FF2B5EF4-FFF2-40B4-BE49-F238E27FC236}">
                <a16:creationId xmlns:a16="http://schemas.microsoft.com/office/drawing/2014/main" id="{EB7E718E-B395-4B44-92BB-397D6810C349}"/>
              </a:ext>
            </a:extLst>
          </p:cNvPr>
          <p:cNvSpPr/>
          <p:nvPr/>
        </p:nvSpPr>
        <p:spPr>
          <a:xfrm>
            <a:off x="14721637" y="5295943"/>
            <a:ext cx="4549050" cy="785630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lang="en-GB" dirty="0"/>
              <a:t>K</a:t>
            </a:r>
            <a:r>
              <a:rPr dirty="0" err="1"/>
              <a:t>ey</a:t>
            </a:r>
            <a:r>
              <a:rPr dirty="0"/>
              <a:t> </a:t>
            </a:r>
            <a:r>
              <a:rPr lang="en-GB" dirty="0"/>
              <a:t>V</a:t>
            </a:r>
            <a:r>
              <a:rPr dirty="0" err="1"/>
              <a:t>ocabulary</a:t>
            </a:r>
            <a:r>
              <a:rPr dirty="0"/>
              <a:t>:</a:t>
            </a:r>
            <a:r>
              <a:rPr lang="en-GB" dirty="0"/>
              <a:t> </a:t>
            </a:r>
          </a:p>
          <a:p>
            <a:pPr algn="l">
              <a:defRPr sz="3200" b="0">
                <a:latin typeface="Noteworthy Light"/>
                <a:ea typeface="Noteworthy Light"/>
                <a:cs typeface="Noteworthy Light"/>
                <a:sym typeface="Noteworthy Light"/>
              </a:defRPr>
            </a:pPr>
            <a:r>
              <a:rPr lang="en-GB" sz="1600" dirty="0">
                <a:solidFill>
                  <a:srgbClr val="FF0000"/>
                </a:solidFill>
              </a:rPr>
              <a:t> </a:t>
            </a:r>
          </a:p>
          <a:p>
            <a:pPr algn="l">
              <a:defRPr sz="3200" b="0">
                <a:latin typeface="Noteworthy Light"/>
                <a:ea typeface="Noteworthy Light"/>
                <a:cs typeface="Noteworthy Light"/>
                <a:sym typeface="Noteworthy Light"/>
              </a:defRPr>
            </a:pPr>
            <a:r>
              <a:rPr lang="en-GB" sz="1600" dirty="0">
                <a:solidFill>
                  <a:srgbClr val="FF0000"/>
                </a:solidFill>
              </a:rPr>
              <a:t> terrified – </a:t>
            </a:r>
            <a:r>
              <a:rPr lang="en-GB" sz="1600" dirty="0">
                <a:solidFill>
                  <a:schemeClr val="tx1"/>
                </a:solidFill>
              </a:rPr>
              <a:t>cause to feel extreme fear</a:t>
            </a:r>
          </a:p>
          <a:p>
            <a:pPr algn="l">
              <a:defRPr sz="3200" b="0">
                <a:latin typeface="Noteworthy Light"/>
                <a:ea typeface="Noteworthy Light"/>
                <a:cs typeface="Noteworthy Light"/>
                <a:sym typeface="Noteworthy Light"/>
              </a:defRPr>
            </a:pPr>
            <a:r>
              <a:rPr lang="en-GB" sz="1600" dirty="0">
                <a:solidFill>
                  <a:srgbClr val="FF0000"/>
                </a:solidFill>
              </a:rPr>
              <a:t>Icicle –  </a:t>
            </a:r>
            <a:r>
              <a:rPr lang="en-GB" sz="1600" dirty="0">
                <a:solidFill>
                  <a:schemeClr val="tx1"/>
                </a:solidFill>
              </a:rPr>
              <a:t>a hanging piece of ice</a:t>
            </a:r>
          </a:p>
          <a:p>
            <a:pPr algn="l">
              <a:defRPr sz="3200" b="0">
                <a:latin typeface="Noteworthy Light"/>
                <a:ea typeface="Noteworthy Light"/>
                <a:cs typeface="Noteworthy Light"/>
                <a:sym typeface="Noteworthy Light"/>
              </a:defRPr>
            </a:pPr>
            <a:r>
              <a:rPr lang="en-GB" sz="1600" dirty="0">
                <a:solidFill>
                  <a:srgbClr val="FF0000"/>
                </a:solidFill>
              </a:rPr>
              <a:t>Eskimos – </a:t>
            </a:r>
            <a:r>
              <a:rPr lang="en-GB" sz="1600" dirty="0">
                <a:solidFill>
                  <a:schemeClr val="tx1"/>
                </a:solidFill>
              </a:rPr>
              <a:t>a member of an indigenous people</a:t>
            </a:r>
          </a:p>
          <a:p>
            <a:pPr algn="l">
              <a:defRPr sz="3200" b="0">
                <a:latin typeface="Noteworthy Light"/>
                <a:ea typeface="Noteworthy Light"/>
                <a:cs typeface="Noteworthy Light"/>
                <a:sym typeface="Noteworthy Light"/>
              </a:defRPr>
            </a:pPr>
            <a:r>
              <a:rPr lang="en-GB" sz="1600" dirty="0">
                <a:solidFill>
                  <a:srgbClr val="FF0000"/>
                </a:solidFill>
              </a:rPr>
              <a:t>Antarctica- </a:t>
            </a:r>
            <a:r>
              <a:rPr lang="en-GB" sz="1600" dirty="0">
                <a:solidFill>
                  <a:schemeClr val="tx1"/>
                </a:solidFill>
              </a:rPr>
              <a:t>the south polar region</a:t>
            </a:r>
          </a:p>
          <a:p>
            <a:pPr algn="l">
              <a:defRPr sz="3200" b="0">
                <a:latin typeface="Noteworthy Light"/>
                <a:ea typeface="Noteworthy Light"/>
                <a:cs typeface="Noteworthy Light"/>
                <a:sym typeface="Noteworthy Light"/>
              </a:defRPr>
            </a:pPr>
            <a:r>
              <a:rPr lang="en-GB" sz="1600" dirty="0">
                <a:solidFill>
                  <a:srgbClr val="FF0000"/>
                </a:solidFill>
              </a:rPr>
              <a:t>Arctic- </a:t>
            </a:r>
            <a:r>
              <a:rPr lang="en-GB" sz="1600" dirty="0">
                <a:solidFill>
                  <a:schemeClr val="tx1"/>
                </a:solidFill>
              </a:rPr>
              <a:t>the north polar region</a:t>
            </a: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buSzPct val="125000"/>
              <a:defRPr sz="2800" b="0">
                <a:latin typeface="Noteworthy Light"/>
                <a:ea typeface="Noteworthy Light"/>
                <a:cs typeface="Noteworthy Light"/>
                <a:sym typeface="Noteworthy Light"/>
              </a:defRPr>
            </a:pPr>
            <a:endParaRPr lang="en-GB" sz="2800" dirty="0">
              <a:solidFill>
                <a:schemeClr val="tx1"/>
              </a:solidFill>
            </a:endParaRPr>
          </a:p>
          <a:p>
            <a:pPr algn="l">
              <a:buSzPct val="125000"/>
              <a:defRPr sz="2800" b="0">
                <a:latin typeface="Noteworthy Light"/>
                <a:ea typeface="Noteworthy Light"/>
                <a:cs typeface="Noteworthy Light"/>
                <a:sym typeface="Noteworthy Light"/>
              </a:defRPr>
            </a:pPr>
            <a:r>
              <a:rPr lang="en-GB" sz="2800" dirty="0">
                <a:solidFill>
                  <a:schemeClr val="tx1"/>
                </a:solidFill>
              </a:rPr>
              <a:t>-Key Questions</a:t>
            </a:r>
            <a:r>
              <a:rPr lang="en-GB" sz="2800" dirty="0"/>
              <a:t>?</a:t>
            </a:r>
          </a:p>
          <a:p>
            <a:pPr marL="285750" indent="-285750" algn="l">
              <a:buSzPct val="125000"/>
              <a:buFontTx/>
              <a:buChar char="-"/>
              <a:defRPr sz="2800" b="0">
                <a:latin typeface="Noteworthy Light"/>
                <a:ea typeface="Noteworthy Light"/>
                <a:cs typeface="Noteworthy Light"/>
                <a:sym typeface="Noteworthy Light"/>
              </a:defRPr>
            </a:pPr>
            <a:r>
              <a:rPr lang="en-GB" sz="1600" dirty="0"/>
              <a:t>What couldn’t the penguin do? Why? Is there anything that you can’t do?</a:t>
            </a:r>
          </a:p>
          <a:p>
            <a:pPr marL="285750" indent="-285750" algn="l">
              <a:buSzPct val="125000"/>
              <a:buFontTx/>
              <a:buChar char="-"/>
              <a:defRPr sz="2800" b="0">
                <a:latin typeface="Noteworthy Light"/>
                <a:ea typeface="Noteworthy Light"/>
                <a:cs typeface="Noteworthy Light"/>
                <a:sym typeface="Noteworthy Light"/>
              </a:defRPr>
            </a:pPr>
            <a:r>
              <a:rPr lang="en-GB" sz="1600" dirty="0"/>
              <a:t>Where did the penguin and the snowman float to? What was the difference between the 2 places?</a:t>
            </a:r>
          </a:p>
          <a:p>
            <a:pPr marL="285750" indent="-285750" algn="l">
              <a:buSzPct val="125000"/>
              <a:buFontTx/>
              <a:buChar char="-"/>
              <a:defRPr sz="2800" b="0">
                <a:latin typeface="Noteworthy Light"/>
                <a:ea typeface="Noteworthy Light"/>
                <a:cs typeface="Noteworthy Light"/>
                <a:sym typeface="Noteworthy Light"/>
              </a:defRPr>
            </a:pPr>
            <a:r>
              <a:rPr lang="en-GB" sz="1600" dirty="0"/>
              <a:t>The snowman couldn’t speak. How do you learn new words?</a:t>
            </a:r>
          </a:p>
          <a:p>
            <a:pPr marL="285750" indent="-285750" algn="l">
              <a:buSzPct val="125000"/>
              <a:buFontTx/>
              <a:buChar char="-"/>
              <a:defRPr sz="2800" b="0">
                <a:latin typeface="Noteworthy Light"/>
                <a:ea typeface="Noteworthy Light"/>
                <a:cs typeface="Noteworthy Light"/>
                <a:sym typeface="Noteworthy Light"/>
              </a:defRPr>
            </a:pPr>
            <a:r>
              <a:rPr lang="en-GB" sz="1600" dirty="0"/>
              <a:t>Which people might you find living in the polar regions? What animals might you find there?</a:t>
            </a:r>
          </a:p>
          <a:p>
            <a:pPr marL="285750" indent="-285750" algn="l">
              <a:buSzPct val="125000"/>
              <a:buFontTx/>
              <a:buChar char="-"/>
              <a:defRPr sz="2800" b="0">
                <a:latin typeface="Noteworthy Light"/>
                <a:ea typeface="Noteworthy Light"/>
                <a:cs typeface="Noteworthy Light"/>
                <a:sym typeface="Noteworthy Light"/>
              </a:defRPr>
            </a:pPr>
            <a:endParaRPr lang="en-GB" sz="1600" dirty="0"/>
          </a:p>
          <a:p>
            <a:pPr algn="l">
              <a:buSzPct val="125000"/>
              <a:defRPr sz="2800" b="0">
                <a:latin typeface="Noteworthy Light"/>
                <a:ea typeface="Noteworthy Light"/>
                <a:cs typeface="Noteworthy Light"/>
                <a:sym typeface="Noteworthy Light"/>
              </a:defRPr>
            </a:pPr>
            <a:endParaRPr lang="en-GB" sz="28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endParaRPr lang="en-GB" sz="2800" dirty="0"/>
          </a:p>
          <a:p>
            <a:pPr algn="l">
              <a:buSzPct val="125000"/>
              <a:defRPr sz="2800" b="0">
                <a:latin typeface="Noteworthy Light"/>
                <a:ea typeface="Noteworthy Light"/>
                <a:cs typeface="Noteworthy Light"/>
                <a:sym typeface="Noteworthy Light"/>
              </a:defRPr>
            </a:pPr>
            <a:endParaRPr lang="en-GB" sz="2800" dirty="0"/>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buSzPct val="125000"/>
              <a:defRPr sz="2800" b="0">
                <a:latin typeface="Noteworthy Light"/>
                <a:ea typeface="Noteworthy Light"/>
                <a:cs typeface="Noteworthy Light"/>
                <a:sym typeface="Noteworthy Light"/>
              </a:defRPr>
            </a:pPr>
            <a:endParaRPr lang="en-GB" sz="1600" dirty="0">
              <a:solidFill>
                <a:schemeClr val="tx1"/>
              </a:solidFill>
            </a:endParaRPr>
          </a:p>
          <a:p>
            <a:pPr algn="l">
              <a:buSzPct val="125000"/>
              <a:defRPr sz="2800" b="0">
                <a:latin typeface="Noteworthy Light"/>
                <a:ea typeface="Noteworthy Light"/>
                <a:cs typeface="Noteworthy Light"/>
                <a:sym typeface="Noteworthy Light"/>
              </a:defRPr>
            </a:pPr>
            <a:endParaRPr lang="en-GB" sz="16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endParaRPr lang="en-GB" sz="1600" dirty="0"/>
          </a:p>
          <a:p>
            <a:pPr algn="l">
              <a:buSzPct val="125000"/>
              <a:defRPr sz="2800" b="0">
                <a:latin typeface="Noteworthy Light"/>
                <a:ea typeface="Noteworthy Light"/>
                <a:cs typeface="Noteworthy Light"/>
                <a:sym typeface="Noteworthy Light"/>
              </a:defRPr>
            </a:pPr>
            <a:endParaRPr sz="16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28" name="Key Vocabulary:…">
            <a:extLst>
              <a:ext uri="{FF2B5EF4-FFF2-40B4-BE49-F238E27FC236}">
                <a16:creationId xmlns:a16="http://schemas.microsoft.com/office/drawing/2014/main" id="{70C29BAE-D3E1-4CDB-8A8E-6E6DEFE8B0B3}"/>
              </a:ext>
            </a:extLst>
          </p:cNvPr>
          <p:cNvSpPr/>
          <p:nvPr/>
        </p:nvSpPr>
        <p:spPr>
          <a:xfrm>
            <a:off x="19749070" y="5343083"/>
            <a:ext cx="4437362" cy="785630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endParaRPr lang="en-GB" dirty="0"/>
          </a:p>
          <a:p>
            <a:pPr algn="l">
              <a:defRPr sz="3200" b="0">
                <a:latin typeface="Noteworthy Light"/>
                <a:ea typeface="Noteworthy Light"/>
                <a:cs typeface="Noteworthy Light"/>
                <a:sym typeface="Noteworthy Light"/>
              </a:defRPr>
            </a:pPr>
            <a:r>
              <a:rPr lang="en-GB" sz="1600" dirty="0">
                <a:solidFill>
                  <a:srgbClr val="FF0000"/>
                </a:solidFill>
              </a:rPr>
              <a:t>  tea- </a:t>
            </a:r>
            <a:r>
              <a:rPr lang="en-GB" sz="1600" dirty="0">
                <a:solidFill>
                  <a:schemeClr val="tx1"/>
                </a:solidFill>
              </a:rPr>
              <a:t>a meal eaten in the afternoon.</a:t>
            </a:r>
          </a:p>
          <a:p>
            <a:pPr algn="l">
              <a:defRPr sz="3200" b="0">
                <a:latin typeface="Noteworthy Light"/>
                <a:ea typeface="Noteworthy Light"/>
                <a:cs typeface="Noteworthy Light"/>
                <a:sym typeface="Noteworthy Light"/>
              </a:defRPr>
            </a:pPr>
            <a:r>
              <a:rPr lang="en-GB" sz="1600" dirty="0">
                <a:solidFill>
                  <a:srgbClr val="FF0000"/>
                </a:solidFill>
              </a:rPr>
              <a:t>Grocer- </a:t>
            </a:r>
            <a:r>
              <a:rPr lang="en-GB" sz="1600" dirty="0">
                <a:solidFill>
                  <a:schemeClr val="tx1"/>
                </a:solidFill>
              </a:rPr>
              <a:t>a person who sells food</a:t>
            </a:r>
          </a:p>
          <a:p>
            <a:pPr algn="l">
              <a:defRPr sz="3200" b="0">
                <a:latin typeface="Noteworthy Light"/>
                <a:ea typeface="Noteworthy Light"/>
                <a:cs typeface="Noteworthy Light"/>
                <a:sym typeface="Noteworthy Light"/>
              </a:defRPr>
            </a:pPr>
            <a:r>
              <a:rPr lang="en-GB" sz="1600" dirty="0">
                <a:solidFill>
                  <a:srgbClr val="FF0000"/>
                </a:solidFill>
              </a:rPr>
              <a:t>Supper- </a:t>
            </a:r>
            <a:r>
              <a:rPr lang="en-GB" sz="1600" dirty="0">
                <a:solidFill>
                  <a:schemeClr val="tx1"/>
                </a:solidFill>
              </a:rPr>
              <a:t>a small evening meal</a:t>
            </a:r>
          </a:p>
          <a:p>
            <a:pPr algn="l">
              <a:defRPr sz="3200" b="0">
                <a:latin typeface="Noteworthy Light"/>
                <a:ea typeface="Noteworthy Light"/>
                <a:cs typeface="Noteworthy Light"/>
                <a:sym typeface="Noteworthy Light"/>
              </a:defRPr>
            </a:pPr>
            <a:r>
              <a:rPr lang="en-GB" sz="1600" dirty="0">
                <a:solidFill>
                  <a:srgbClr val="FF0000"/>
                </a:solidFill>
              </a:rPr>
              <a:t>Café- </a:t>
            </a:r>
            <a:r>
              <a:rPr lang="en-GB" sz="1600" dirty="0">
                <a:solidFill>
                  <a:schemeClr val="tx1"/>
                </a:solidFill>
              </a:rPr>
              <a:t>a small restaurant</a:t>
            </a: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r>
              <a:rPr lang="en-GB" sz="1600" dirty="0">
                <a:solidFill>
                  <a:srgbClr val="FF0000"/>
                </a:solidFill>
              </a:rPr>
              <a:t>  </a:t>
            </a: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lang="en-GB" sz="2800" dirty="0"/>
              <a:t>Key Questions?</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What did the tiger eat at afternoon tea?</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Did the tiger know he was being greedy?</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Is it okay to walk into someone’s house and eat there food? Explain your answer.</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What do you think the tiger will do next (at the end of the story)?</a:t>
            </a: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sz="16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29" name="All about me: Growing and Families- week 3-4">
            <a:extLst>
              <a:ext uri="{FF2B5EF4-FFF2-40B4-BE49-F238E27FC236}">
                <a16:creationId xmlns:a16="http://schemas.microsoft.com/office/drawing/2014/main" id="{7C63BDC6-39F5-4F3C-9456-3DAA9529AA7C}"/>
              </a:ext>
            </a:extLst>
          </p:cNvPr>
          <p:cNvSpPr/>
          <p:nvPr/>
        </p:nvSpPr>
        <p:spPr>
          <a:xfrm>
            <a:off x="19749070" y="4127517"/>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lang="en-GB" dirty="0"/>
          </a:p>
        </p:txBody>
      </p:sp>
      <p:sp>
        <p:nvSpPr>
          <p:cNvPr id="27" name="All about me: Growing and Families- week 3-4">
            <a:extLst>
              <a:ext uri="{FF2B5EF4-FFF2-40B4-BE49-F238E27FC236}">
                <a16:creationId xmlns:a16="http://schemas.microsoft.com/office/drawing/2014/main" id="{B03E3005-D5F7-48D6-94E0-F2EC8B211F2E}"/>
              </a:ext>
            </a:extLst>
          </p:cNvPr>
          <p:cNvSpPr/>
          <p:nvPr/>
        </p:nvSpPr>
        <p:spPr>
          <a:xfrm>
            <a:off x="10214776" y="4065305"/>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endParaRPr lang="en-GB" dirty="0"/>
          </a:p>
        </p:txBody>
      </p:sp>
      <p:sp>
        <p:nvSpPr>
          <p:cNvPr id="5" name="TextBox 4">
            <a:extLst>
              <a:ext uri="{FF2B5EF4-FFF2-40B4-BE49-F238E27FC236}">
                <a16:creationId xmlns:a16="http://schemas.microsoft.com/office/drawing/2014/main" id="{51685706-7B44-408C-9DAA-EF05B56FA8C5}"/>
              </a:ext>
            </a:extLst>
          </p:cNvPr>
          <p:cNvSpPr txBox="1"/>
          <p:nvPr/>
        </p:nvSpPr>
        <p:spPr>
          <a:xfrm>
            <a:off x="7715250" y="472795"/>
            <a:ext cx="1536095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Helvetica Neue"/>
                <a:ea typeface="Helvetica Neue"/>
                <a:cs typeface="Helvetica Neue"/>
                <a:sym typeface="Helvetica Neue"/>
              </a:rPr>
              <a:t>You can access our key books either at the library or listen to the story being read via </a:t>
            </a:r>
            <a:r>
              <a:rPr kumimoji="0" lang="en-GB" sz="2800" b="0" i="0" u="none" strike="noStrike" cap="none" spc="0" normalizeH="0" baseline="0" dirty="0" err="1">
                <a:ln>
                  <a:noFill/>
                </a:ln>
                <a:solidFill>
                  <a:srgbClr val="000000"/>
                </a:solidFill>
                <a:effectLst/>
                <a:uFillTx/>
                <a:latin typeface="Helvetica Neue"/>
                <a:ea typeface="Helvetica Neue"/>
                <a:cs typeface="Helvetica Neue"/>
                <a:sym typeface="Helvetica Neue"/>
              </a:rPr>
              <a:t>Youtube</a:t>
            </a:r>
            <a:r>
              <a:rPr kumimoji="0" lang="en-GB" sz="2800" b="0" i="0" u="none" strike="noStrike" cap="none" spc="0" normalizeH="0" baseline="0" dirty="0">
                <a:ln>
                  <a:noFill/>
                </a:ln>
                <a:solidFill>
                  <a:srgbClr val="000000"/>
                </a:solidFill>
                <a:effectLst/>
                <a:uFillTx/>
                <a:latin typeface="Helvetica Neue"/>
                <a:ea typeface="Helvetica Neue"/>
                <a:cs typeface="Helvetica Neue"/>
                <a:sym typeface="Helvetica Neue"/>
              </a:rPr>
              <a:t>. </a:t>
            </a:r>
          </a:p>
        </p:txBody>
      </p:sp>
      <p:pic>
        <p:nvPicPr>
          <p:cNvPr id="34" name="Picture 33"/>
          <p:cNvPicPr/>
          <p:nvPr/>
        </p:nvPicPr>
        <p:blipFill>
          <a:blip r:embed="rId15"/>
          <a:stretch>
            <a:fillRect/>
          </a:stretch>
        </p:blipFill>
        <p:spPr>
          <a:xfrm>
            <a:off x="767333" y="2162052"/>
            <a:ext cx="2467681" cy="1965465"/>
          </a:xfrm>
          <a:prstGeom prst="rect">
            <a:avLst/>
          </a:prstGeom>
        </p:spPr>
      </p:pic>
      <p:pic>
        <p:nvPicPr>
          <p:cNvPr id="35" name="Picture 34"/>
          <p:cNvPicPr/>
          <p:nvPr/>
        </p:nvPicPr>
        <p:blipFill>
          <a:blip r:embed="rId16"/>
          <a:stretch>
            <a:fillRect/>
          </a:stretch>
        </p:blipFill>
        <p:spPr>
          <a:xfrm>
            <a:off x="5916300" y="1890272"/>
            <a:ext cx="2917221" cy="2357971"/>
          </a:xfrm>
          <a:prstGeom prst="rect">
            <a:avLst/>
          </a:prstGeom>
        </p:spPr>
      </p:pic>
      <p:pic>
        <p:nvPicPr>
          <p:cNvPr id="36" name="Picture 35" descr="C:\Users\jhutchinson.STOCKSNI\AppData\Local\Microsoft\Windows\INetCache\Content.MSO\D16ED10.tmp"/>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22081" y="1989219"/>
            <a:ext cx="2452874" cy="2138298"/>
          </a:xfrm>
          <a:prstGeom prst="rect">
            <a:avLst/>
          </a:prstGeom>
          <a:noFill/>
          <a:ln>
            <a:noFill/>
          </a:ln>
        </p:spPr>
      </p:pic>
      <p:pic>
        <p:nvPicPr>
          <p:cNvPr id="37" name="Picture 36" descr="C:\Users\jhutchinson.STOCKSNI\AppData\Local\Microsoft\Windows\INetCache\Content.MSO\2CEDA59E.tmp"/>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55042" y="1989219"/>
            <a:ext cx="2232896" cy="2303297"/>
          </a:xfrm>
          <a:prstGeom prst="rect">
            <a:avLst/>
          </a:prstGeom>
          <a:noFill/>
          <a:ln>
            <a:noFill/>
          </a:ln>
        </p:spPr>
      </p:pic>
      <p:pic>
        <p:nvPicPr>
          <p:cNvPr id="38" name="Picture 37" descr="Image result for the tiger who came to tea"/>
          <p:cNvPicPr/>
          <p:nvPr/>
        </p:nvPicPr>
        <p:blipFill>
          <a:blip r:embed="rId19">
            <a:extLst>
              <a:ext uri="{28A0092B-C50C-407E-A947-70E740481C1C}">
                <a14:useLocalDpi xmlns:a14="http://schemas.microsoft.com/office/drawing/2010/main" val="0"/>
              </a:ext>
            </a:extLst>
          </a:blip>
          <a:srcRect/>
          <a:stretch>
            <a:fillRect/>
          </a:stretch>
        </p:blipFill>
        <p:spPr bwMode="auto">
          <a:xfrm>
            <a:off x="20585279" y="1833403"/>
            <a:ext cx="2490929" cy="2414840"/>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20010" y="6918352"/>
            <a:ext cx="10349441" cy="5852930"/>
          </a:xfrm>
          <a:prstGeom prst="roundRect">
            <a:avLst>
              <a:gd name="adj" fmla="val 10174"/>
            </a:avLst>
          </a:prstGeom>
          <a:ln w="254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solidFill>
                  <a:srgbClr val="FF644E">
                    <a:hueOff val="-82419"/>
                    <a:satOff val="-9513"/>
                    <a:lumOff val="-16343"/>
                  </a:srgbClr>
                </a:solidFill>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153" name="Physical development"/>
          <p:cNvSpPr/>
          <p:nvPr/>
        </p:nvSpPr>
        <p:spPr>
          <a:xfrm>
            <a:off x="12574" y="187456"/>
            <a:ext cx="9217836" cy="6309631"/>
          </a:xfrm>
          <a:prstGeom prst="roundRect">
            <a:avLst>
              <a:gd name="adj" fmla="val 14594"/>
            </a:avLst>
          </a:prstGeom>
          <a:ln w="25400">
            <a:solidFill>
              <a:schemeClr val="accent3"/>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sz="2600" b="0" i="0" u="none" strike="noStrike" kern="0" cap="none" spc="0" normalizeH="0" baseline="0" noProof="0" dirty="0">
                <a:ln>
                  <a:noFill/>
                </a:ln>
                <a:solidFill>
                  <a:srgbClr val="000000"/>
                </a:solidFill>
                <a:effectLst/>
                <a:uLnTx/>
                <a:uFillTx/>
                <a:latin typeface="Noteworthy Bold"/>
                <a:sym typeface="Noteworthy Bold"/>
              </a:rPr>
              <a:t>       </a:t>
            </a: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p:txBody>
      </p:sp>
      <p:sp>
        <p:nvSpPr>
          <p:cNvPr id="154" name="PSED"/>
          <p:cNvSpPr/>
          <p:nvPr/>
        </p:nvSpPr>
        <p:spPr>
          <a:xfrm>
            <a:off x="10596930" y="6022688"/>
            <a:ext cx="4060204" cy="7480750"/>
          </a:xfrm>
          <a:prstGeom prst="roundRect">
            <a:avLst>
              <a:gd name="adj" fmla="val 24104"/>
            </a:avLst>
          </a:prstGeom>
          <a:ln w="25400">
            <a:solidFill>
              <a:schemeClr val="accent4"/>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p:txBody>
      </p:sp>
      <p:sp>
        <p:nvSpPr>
          <p:cNvPr id="155" name="Mathematics…"/>
          <p:cNvSpPr/>
          <p:nvPr/>
        </p:nvSpPr>
        <p:spPr>
          <a:xfrm>
            <a:off x="9458437" y="369105"/>
            <a:ext cx="9546858" cy="5588133"/>
          </a:xfrm>
          <a:prstGeom prst="roundRect">
            <a:avLst>
              <a:gd name="adj" fmla="val 17514"/>
            </a:avLst>
          </a:prstGeom>
          <a:ln w="2540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Bold"/>
                <a:ea typeface="Noteworthy Bold"/>
                <a:cs typeface="Noteworthy Bold"/>
                <a:sym typeface="Noteworthy Bold"/>
              </a:defRPr>
            </a:pPr>
            <a:r>
              <a:rPr kumimoji="0" sz="1400" b="0" i="0" u="none" strike="noStrike" kern="0" cap="none" spc="0" normalizeH="0" baseline="0" noProof="0" dirty="0">
                <a:ln>
                  <a:noFill/>
                </a:ln>
                <a:solidFill>
                  <a:srgbClr val="000000"/>
                </a:solidFill>
                <a:effectLst/>
                <a:uLnTx/>
                <a:uFillTx/>
                <a:latin typeface="Noteworthy Bold"/>
                <a:sym typeface="Noteworthy Bold"/>
              </a:rPr>
              <a:t>. </a:t>
            </a: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p:txBody>
      </p:sp>
      <p:sp>
        <p:nvSpPr>
          <p:cNvPr id="156" name="Knowledge and understanding of the world"/>
          <p:cNvSpPr/>
          <p:nvPr/>
        </p:nvSpPr>
        <p:spPr>
          <a:xfrm>
            <a:off x="19227800" y="218267"/>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p:txBody>
      </p:sp>
      <p:sp>
        <p:nvSpPr>
          <p:cNvPr id="157" name="Expressive arts and          design"/>
          <p:cNvSpPr/>
          <p:nvPr/>
        </p:nvSpPr>
        <p:spPr>
          <a:xfrm>
            <a:off x="14765030" y="6028393"/>
            <a:ext cx="4274390" cy="7469340"/>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p:txBody>
      </p:sp>
      <p:sp>
        <p:nvSpPr>
          <p:cNvPr id="166" name="Tricky words: These are words that you cannot sound out, they have a tricky part- for example: said. The tricky part is the ‘ai’ making the ‘e’ sound."/>
          <p:cNvSpPr txBox="1"/>
          <p:nvPr/>
        </p:nvSpPr>
        <p:spPr>
          <a:xfrm>
            <a:off x="385463" y="9000312"/>
            <a:ext cx="3276123" cy="2811026"/>
          </a:xfrm>
          <a:prstGeom prst="rect">
            <a:avLst/>
          </a:prstGeom>
          <a:ln w="635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1300" b="0">
                <a:latin typeface="Noteworthy Bold"/>
                <a:ea typeface="Noteworthy Bold"/>
                <a:cs typeface="Noteworthy Bold"/>
                <a:sym typeface="Noteworthy Bold"/>
              </a:defRPr>
            </a:pPr>
            <a:r>
              <a:rPr kumimoji="0" sz="2000" i="0" u="sng" strike="noStrike" kern="0" cap="none" spc="0" normalizeH="0" baseline="0" noProof="0" dirty="0">
                <a:ln>
                  <a:noFill/>
                </a:ln>
                <a:solidFill>
                  <a:srgbClr val="000000"/>
                </a:solidFill>
                <a:effectLst/>
                <a:uLnTx/>
                <a:uFillTx/>
                <a:latin typeface="Noteworthy Bold"/>
                <a:sym typeface="Noteworthy Bold"/>
              </a:rPr>
              <a:t>Tricky words</a:t>
            </a:r>
            <a:r>
              <a:rPr kumimoji="0" sz="2000" b="0" i="0" u="none" strike="noStrike" kern="0" cap="none" spc="0" normalizeH="0" baseline="0" noProof="0" dirty="0">
                <a:ln>
                  <a:noFill/>
                </a:ln>
                <a:solidFill>
                  <a:srgbClr val="000000"/>
                </a:solidFill>
                <a:effectLst/>
                <a:uLnTx/>
                <a:uFillTx/>
                <a:latin typeface="Noteworthy Bold"/>
                <a:sym typeface="Noteworthy Bold"/>
              </a:rPr>
              <a:t>:</a:t>
            </a:r>
            <a:r>
              <a:rPr kumimoji="0" sz="1300" b="0" i="0" u="none" strike="noStrike" kern="0" cap="none" spc="0" normalizeH="0" baseline="0" noProof="0" dirty="0">
                <a:ln>
                  <a:noFill/>
                </a:ln>
                <a:solidFill>
                  <a:srgbClr val="000000"/>
                </a:solidFill>
                <a:effectLst/>
                <a:uLnTx/>
                <a:uFillTx/>
                <a:latin typeface="Noteworthy Bold"/>
                <a:sym typeface="Noteworthy Bold"/>
              </a:rPr>
              <a:t> </a:t>
            </a:r>
            <a:r>
              <a:rPr lang="en-GB" sz="1300" b="0" dirty="0">
                <a:latin typeface="Noteworthy Light"/>
                <a:sym typeface="Noteworthy Light"/>
              </a:rPr>
              <a:t>Ideally children should now be moving on to the yellow key words. If they aren’t, please don’t panic. Tricky words are words that can not be sounded out and need plenty of practise to read. Games such as matching pairs or snap can help move the children on. Constant exposure through placing words on the stairs, cupboard doors, in the bathroom can also really help your children read and recognise them. If you would like any extra sets of words or more game ideas please just ask.</a:t>
            </a:r>
            <a:endParaRPr kumimoji="0" sz="13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168" name="A number a week 0-4…"/>
          <p:cNvSpPr txBox="1"/>
          <p:nvPr/>
        </p:nvSpPr>
        <p:spPr>
          <a:xfrm>
            <a:off x="9811294" y="2478398"/>
            <a:ext cx="8781506" cy="1458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pic>
        <p:nvPicPr>
          <p:cNvPr id="169" name="Image" descr="Image"/>
          <p:cNvPicPr>
            <a:picLocks noChangeAspect="1"/>
          </p:cNvPicPr>
          <p:nvPr/>
        </p:nvPicPr>
        <p:blipFill>
          <a:blip r:embed="rId3">
            <a:alphaModFix amt="60234"/>
          </a:blip>
          <a:stretch>
            <a:fillRect/>
          </a:stretch>
        </p:blipFill>
        <p:spPr>
          <a:xfrm>
            <a:off x="7717491" y="1753470"/>
            <a:ext cx="1249208" cy="828279"/>
          </a:xfrm>
          <a:prstGeom prst="rect">
            <a:avLst/>
          </a:prstGeom>
          <a:ln w="12700">
            <a:miter lim="400000"/>
          </a:ln>
        </p:spPr>
      </p:pic>
      <p:sp>
        <p:nvSpPr>
          <p:cNvPr id="170" name="AT HOME: Practice asking your children if they would like something: for example- Would you like the M-I-L-K?"/>
          <p:cNvSpPr txBox="1"/>
          <p:nvPr/>
        </p:nvSpPr>
        <p:spPr>
          <a:xfrm>
            <a:off x="726612" y="11874529"/>
            <a:ext cx="2593824" cy="833562"/>
          </a:xfrm>
          <a:prstGeom prst="rect">
            <a:avLst/>
          </a:prstGeom>
          <a:ln w="5715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105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 </a:t>
            </a:r>
            <a:r>
              <a:rPr kumimoji="0" lang="en-GB" sz="105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Practise your reading book, key words and sounds as often as you can.  Please bring your book bag and reading diary everyday</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a:r>
            <a:endPar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180" name="Phonics…"/>
          <p:cNvSpPr txBox="1"/>
          <p:nvPr/>
        </p:nvSpPr>
        <p:spPr>
          <a:xfrm>
            <a:off x="3820250" y="6898968"/>
            <a:ext cx="2345524"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800" b="0" i="0" u="sng" strike="noStrike" kern="0" cap="none" spc="0" normalizeH="0" baseline="0" noProof="0" dirty="0">
                <a:ln>
                  <a:noFill/>
                </a:ln>
                <a:solidFill>
                  <a:srgbClr val="000000"/>
                </a:solidFill>
                <a:effectLst/>
                <a:uLnTx/>
                <a:uFillTx/>
                <a:latin typeface="Noteworthy Bold"/>
                <a:sym typeface="Noteworthy Bold"/>
              </a:rPr>
              <a:t>English</a:t>
            </a:r>
            <a:endParaRPr kumimoji="0" sz="2800" b="0" i="0" u="sng" strike="noStrike" kern="0" cap="none" spc="0" normalizeH="0" baseline="0" noProof="0" dirty="0">
              <a:ln>
                <a:noFill/>
              </a:ln>
              <a:solidFill>
                <a:srgbClr val="000000"/>
              </a:solidFill>
              <a:effectLst/>
              <a:uLnTx/>
              <a:uFillTx/>
              <a:latin typeface="Noteworthy Bold"/>
              <a:sym typeface="Noteworthy Bold"/>
            </a:endParaRPr>
          </a:p>
        </p:txBody>
      </p:sp>
      <p:sp>
        <p:nvSpPr>
          <p:cNvPr id="181" name="Oral blending…"/>
          <p:cNvSpPr txBox="1"/>
          <p:nvPr/>
        </p:nvSpPr>
        <p:spPr>
          <a:xfrm>
            <a:off x="240905" y="9328699"/>
            <a:ext cx="2135707"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A0203"/>
              </a:solidFill>
              <a:effectLst/>
              <a:uLnTx/>
              <a:uFillTx/>
              <a:latin typeface="Noteworthy Light"/>
              <a:sym typeface="Noteworthy Light"/>
            </a:endParaRPr>
          </a:p>
        </p:txBody>
      </p:sp>
      <p:sp>
        <p:nvSpPr>
          <p:cNvPr id="182" name="Segmenting…"/>
          <p:cNvSpPr txBox="1"/>
          <p:nvPr/>
        </p:nvSpPr>
        <p:spPr>
          <a:xfrm>
            <a:off x="3840257" y="7799419"/>
            <a:ext cx="2434375" cy="2349361"/>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000" i="0" u="sng" strike="noStrike" kern="0" cap="none" spc="0" normalizeH="0" baseline="0" noProof="0" dirty="0">
                <a:ln>
                  <a:noFill/>
                </a:ln>
                <a:solidFill>
                  <a:srgbClr val="000000"/>
                </a:solidFill>
                <a:effectLst/>
                <a:uLnTx/>
                <a:uFillTx/>
                <a:latin typeface="Noteworthy Bold"/>
                <a:sym typeface="Noteworthy Bold"/>
              </a:rPr>
              <a:t>Writing</a:t>
            </a:r>
            <a:r>
              <a:rPr kumimoji="0" lang="en-GB" sz="2000" b="0" i="0" u="none" strike="noStrike" kern="0" cap="none" spc="0" normalizeH="0" baseline="0" noProof="0" dirty="0">
                <a:ln>
                  <a:noFill/>
                </a:ln>
                <a:solidFill>
                  <a:srgbClr val="000000"/>
                </a:solidFill>
                <a:effectLst/>
                <a:uLnTx/>
                <a:uFillTx/>
                <a:latin typeface="Noteworthy Bold"/>
                <a:sym typeface="Noteworthy Bold"/>
              </a:rPr>
              <a:t>: </a:t>
            </a:r>
            <a:r>
              <a:rPr kumimoji="0" lang="en-GB" sz="1400" b="0" i="0" u="none" strike="noStrike" kern="0" cap="none" spc="0" normalizeH="0" baseline="0" noProof="0" dirty="0">
                <a:ln>
                  <a:noFill/>
                </a:ln>
                <a:solidFill>
                  <a:srgbClr val="0A0203"/>
                </a:solidFill>
                <a:effectLst/>
                <a:uLnTx/>
                <a:uFillTx/>
                <a:latin typeface="Noteworthy Light"/>
                <a:sym typeface="Noteworthy Light"/>
              </a:rPr>
              <a:t>Children will become more independent </a:t>
            </a:r>
            <a:r>
              <a:rPr lang="en-GB" sz="1400" b="0" dirty="0">
                <a:solidFill>
                  <a:srgbClr val="0A0203"/>
                </a:solidFill>
                <a:latin typeface="Noteworthy Light"/>
                <a:sym typeface="Noteworthy Light"/>
              </a:rPr>
              <a:t>in writing simple sentences and captions. We will continue to write for different purposes- lists, captions, posters, stories etc. The children will practise writing the tricky words matched to our reading scheme.</a:t>
            </a:r>
            <a:endParaRPr kumimoji="0" sz="1400" b="0" i="0" u="none" strike="noStrike" kern="0" cap="none" spc="0" normalizeH="0" baseline="0" noProof="0" dirty="0">
              <a:ln>
                <a:noFill/>
              </a:ln>
              <a:solidFill>
                <a:srgbClr val="0A0203"/>
              </a:solidFill>
              <a:effectLst/>
              <a:uLnTx/>
              <a:uFillTx/>
              <a:latin typeface="Noteworthy Light"/>
              <a:sym typeface="Noteworthy Light"/>
            </a:endParaRPr>
          </a:p>
        </p:txBody>
      </p:sp>
      <p:sp>
        <p:nvSpPr>
          <p:cNvPr id="183" name="Sounds…"/>
          <p:cNvSpPr txBox="1"/>
          <p:nvPr/>
        </p:nvSpPr>
        <p:spPr>
          <a:xfrm>
            <a:off x="3777239" y="10832289"/>
            <a:ext cx="4542588" cy="1703030"/>
          </a:xfrm>
          <a:prstGeom prst="rect">
            <a:avLst/>
          </a:prstGeom>
          <a:ln w="3175">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i="0" u="sng" strike="noStrike" kern="0" cap="none" spc="0" normalizeH="0" baseline="0" noProof="0" dirty="0">
                <a:ln>
                  <a:noFill/>
                </a:ln>
                <a:solidFill>
                  <a:srgbClr val="000000"/>
                </a:solidFill>
                <a:effectLst/>
                <a:uLnTx/>
                <a:uFillTx/>
                <a:latin typeface="Noteworthy Bold"/>
                <a:sym typeface="Noteworthy Bold"/>
              </a:rPr>
              <a:t>Sounds</a:t>
            </a:r>
            <a:r>
              <a:rPr kumimoji="0" lang="en-GB" sz="2000" b="0" i="0" u="none" strike="noStrike" kern="0" cap="none" spc="0" normalizeH="0" baseline="0" noProof="0" dirty="0">
                <a:ln>
                  <a:noFill/>
                </a:ln>
                <a:solidFill>
                  <a:srgbClr val="000000"/>
                </a:solidFill>
                <a:effectLst/>
                <a:uLnTx/>
                <a:uFillTx/>
                <a:latin typeface="Noteworthy Bold"/>
                <a:sym typeface="Noteworthy Bold"/>
              </a:rPr>
              <a:t>:</a:t>
            </a:r>
            <a:r>
              <a:rPr kumimoji="0" lang="en-GB" sz="1400" b="0" i="0" u="none" strike="noStrike" kern="0" cap="none" spc="0" normalizeH="0" baseline="0" noProof="0" dirty="0">
                <a:ln>
                  <a:noFill/>
                </a:ln>
                <a:solidFill>
                  <a:srgbClr val="000000"/>
                </a:solidFill>
                <a:effectLst/>
                <a:uLnTx/>
                <a:uFillTx/>
                <a:latin typeface="Noteworthy Light"/>
                <a:sym typeface="Noteworthy Light"/>
              </a:rPr>
              <a:t>This half term we will be recapping Phase 3 sounds which include digraphs and </a:t>
            </a:r>
            <a:r>
              <a:rPr kumimoji="0" lang="en-GB" sz="1400" b="0" i="0" u="none" strike="noStrike" kern="0" cap="none" spc="0" normalizeH="0" baseline="0" noProof="0" dirty="0" err="1">
                <a:ln>
                  <a:noFill/>
                </a:ln>
                <a:solidFill>
                  <a:srgbClr val="000000"/>
                </a:solidFill>
                <a:effectLst/>
                <a:uLnTx/>
                <a:uFillTx/>
                <a:latin typeface="Noteworthy Light"/>
                <a:sym typeface="Noteworthy Light"/>
              </a:rPr>
              <a:t>trigraphs</a:t>
            </a:r>
            <a:r>
              <a:rPr kumimoji="0" lang="en-GB" sz="1400" b="0" i="0" u="none" strike="noStrike" kern="0" cap="none" spc="0" normalizeH="0" baseline="0" noProof="0" dirty="0">
                <a:ln>
                  <a:noFill/>
                </a:ln>
                <a:solidFill>
                  <a:srgbClr val="000000"/>
                </a:solidFill>
                <a:effectLst/>
                <a:uLnTx/>
                <a:uFillTx/>
                <a:latin typeface="Noteworthy Light"/>
                <a:sym typeface="Noteworthy Light"/>
              </a:rPr>
              <a:t>. We will use this terminology with the children. Digraphs are 2 letters that make 1 sound (</a:t>
            </a:r>
            <a:r>
              <a:rPr kumimoji="0" lang="en-GB" sz="1400" b="0" i="0" u="none" strike="noStrike" kern="0" cap="none" spc="0" normalizeH="0" baseline="0" noProof="0" dirty="0" err="1">
                <a:ln>
                  <a:noFill/>
                </a:ln>
                <a:solidFill>
                  <a:srgbClr val="000000"/>
                </a:solidFill>
                <a:effectLst/>
                <a:uLnTx/>
                <a:uFillTx/>
                <a:latin typeface="Noteworthy Light"/>
                <a:sym typeface="Noteworthy Light"/>
              </a:rPr>
              <a:t>ee</a:t>
            </a:r>
            <a:r>
              <a:rPr kumimoji="0" lang="en-GB" sz="1400" b="0" i="0" u="none" strike="noStrike" kern="0" cap="none" spc="0" normalizeH="0" baseline="0" noProof="0" dirty="0">
                <a:ln>
                  <a:noFill/>
                </a:ln>
                <a:solidFill>
                  <a:srgbClr val="000000"/>
                </a:solidFill>
                <a:effectLst/>
                <a:uLnTx/>
                <a:uFillTx/>
                <a:latin typeface="Noteworthy Light"/>
                <a:sym typeface="Noteworthy Light"/>
              </a:rPr>
              <a:t>, </a:t>
            </a:r>
            <a:r>
              <a:rPr kumimoji="0" lang="en-GB" sz="1400" b="0" i="0" u="none" strike="noStrike" kern="0" cap="none" spc="0" normalizeH="0" baseline="0" noProof="0" dirty="0" err="1">
                <a:ln>
                  <a:noFill/>
                </a:ln>
                <a:solidFill>
                  <a:srgbClr val="000000"/>
                </a:solidFill>
                <a:effectLst/>
                <a:uLnTx/>
                <a:uFillTx/>
                <a:latin typeface="Noteworthy Light"/>
                <a:sym typeface="Noteworthy Light"/>
              </a:rPr>
              <a:t>ai</a:t>
            </a:r>
            <a:r>
              <a:rPr kumimoji="0" lang="en-GB" sz="1400" b="0" i="0" u="none" strike="noStrike" kern="0" cap="none" spc="0" normalizeH="0" baseline="0" noProof="0" dirty="0">
                <a:ln>
                  <a:noFill/>
                </a:ln>
                <a:solidFill>
                  <a:srgbClr val="000000"/>
                </a:solidFill>
                <a:effectLst/>
                <a:uLnTx/>
                <a:uFillTx/>
                <a:latin typeface="Noteworthy Light"/>
                <a:sym typeface="Noteworthy Light"/>
              </a:rPr>
              <a:t>, ow  etc.) and </a:t>
            </a:r>
            <a:r>
              <a:rPr kumimoji="0" lang="en-GB" sz="1400" b="0" i="0" u="none" strike="noStrike" kern="0" cap="none" spc="0" normalizeH="0" baseline="0" noProof="0" dirty="0" err="1">
                <a:ln>
                  <a:noFill/>
                </a:ln>
                <a:solidFill>
                  <a:srgbClr val="000000"/>
                </a:solidFill>
                <a:effectLst/>
                <a:uLnTx/>
                <a:uFillTx/>
                <a:latin typeface="Noteworthy Light"/>
                <a:sym typeface="Noteworthy Light"/>
              </a:rPr>
              <a:t>trigraphs</a:t>
            </a:r>
            <a:r>
              <a:rPr kumimoji="0" lang="en-GB" sz="1400" b="0" i="0" u="none" strike="noStrike" kern="0" cap="none" spc="0" normalizeH="0" noProof="0" dirty="0">
                <a:ln>
                  <a:noFill/>
                </a:ln>
                <a:solidFill>
                  <a:srgbClr val="000000"/>
                </a:solidFill>
                <a:effectLst/>
                <a:uLnTx/>
                <a:uFillTx/>
                <a:latin typeface="Noteworthy Light"/>
                <a:sym typeface="Noteworthy Light"/>
              </a:rPr>
              <a:t> are 3 letters that make 1 sound (</a:t>
            </a:r>
            <a:r>
              <a:rPr kumimoji="0" lang="en-GB" sz="1400" b="0" i="0" u="none" strike="noStrike" kern="0" cap="none" spc="0" normalizeH="0" noProof="0" dirty="0" err="1">
                <a:ln>
                  <a:noFill/>
                </a:ln>
                <a:solidFill>
                  <a:srgbClr val="000000"/>
                </a:solidFill>
                <a:effectLst/>
                <a:uLnTx/>
                <a:uFillTx/>
                <a:latin typeface="Noteworthy Light"/>
                <a:sym typeface="Noteworthy Light"/>
              </a:rPr>
              <a:t>igh</a:t>
            </a:r>
            <a:r>
              <a:rPr kumimoji="0" lang="en-GB" sz="1400" b="0" i="0" u="none" strike="noStrike" kern="0" cap="none" spc="0" normalizeH="0" noProof="0" dirty="0">
                <a:ln>
                  <a:noFill/>
                </a:ln>
                <a:solidFill>
                  <a:srgbClr val="000000"/>
                </a:solidFill>
                <a:effectLst/>
                <a:uLnTx/>
                <a:uFillTx/>
                <a:latin typeface="Noteworthy Light"/>
                <a:sym typeface="Noteworthy Light"/>
              </a:rPr>
              <a:t>, ear, air, </a:t>
            </a:r>
            <a:r>
              <a:rPr kumimoji="0" lang="en-GB" sz="1400" b="0" i="0" u="none" strike="noStrike" kern="0" cap="none" spc="0" normalizeH="0" noProof="0" dirty="0" err="1">
                <a:ln>
                  <a:noFill/>
                </a:ln>
                <a:solidFill>
                  <a:srgbClr val="000000"/>
                </a:solidFill>
                <a:effectLst/>
                <a:uLnTx/>
                <a:uFillTx/>
                <a:latin typeface="Noteworthy Light"/>
                <a:sym typeface="Noteworthy Light"/>
              </a:rPr>
              <a:t>etc</a:t>
            </a:r>
            <a:r>
              <a:rPr kumimoji="0" lang="en-GB" sz="1400" b="0" i="0" u="none" strike="noStrike" kern="0" cap="none" spc="0" normalizeH="0" noProof="0" dirty="0">
                <a:ln>
                  <a:noFill/>
                </a:ln>
                <a:solidFill>
                  <a:srgbClr val="000000"/>
                </a:solidFill>
                <a:effectLst/>
                <a:uLnTx/>
                <a:uFillTx/>
                <a:latin typeface="Noteworthy Light"/>
                <a:sym typeface="Noteworthy Light"/>
              </a:rPr>
              <a:t>). </a:t>
            </a:r>
            <a:r>
              <a:rPr kumimoji="0" lang="en-GB" sz="1400" i="1" u="none" strike="noStrike" kern="0" cap="none" spc="0" normalizeH="0" noProof="0" dirty="0">
                <a:ln>
                  <a:noFill/>
                </a:ln>
                <a:solidFill>
                  <a:srgbClr val="000000"/>
                </a:solidFill>
                <a:effectLst/>
                <a:uLnTx/>
                <a:uFillTx/>
                <a:latin typeface="Noteworthy Light"/>
                <a:sym typeface="Noteworthy Light"/>
              </a:rPr>
              <a:t>It is important for the children to spot digraphs and </a:t>
            </a:r>
            <a:r>
              <a:rPr kumimoji="0" lang="en-GB" sz="1400" i="1" u="none" strike="noStrike" kern="0" cap="none" spc="0" normalizeH="0" noProof="0" dirty="0" err="1">
                <a:ln>
                  <a:noFill/>
                </a:ln>
                <a:solidFill>
                  <a:srgbClr val="000000"/>
                </a:solidFill>
                <a:effectLst/>
                <a:uLnTx/>
                <a:uFillTx/>
                <a:latin typeface="Noteworthy Light"/>
                <a:sym typeface="Noteworthy Light"/>
              </a:rPr>
              <a:t>trigraphs</a:t>
            </a:r>
            <a:r>
              <a:rPr kumimoji="0" lang="en-GB" sz="1400" i="1" u="none" strike="noStrike" kern="0" cap="none" spc="0" normalizeH="0" noProof="0" dirty="0">
                <a:ln>
                  <a:noFill/>
                </a:ln>
                <a:solidFill>
                  <a:srgbClr val="000000"/>
                </a:solidFill>
                <a:effectLst/>
                <a:uLnTx/>
                <a:uFillTx/>
                <a:latin typeface="Noteworthy Light"/>
                <a:sym typeface="Noteworthy Light"/>
              </a:rPr>
              <a:t> in words that they can read by sounding out.</a:t>
            </a:r>
            <a:endParaRPr kumimoji="0" sz="1400" i="1" u="none" strike="noStrike" kern="0" cap="none" spc="0" normalizeH="0" baseline="0" noProof="0" dirty="0">
              <a:ln>
                <a:noFill/>
              </a:ln>
              <a:solidFill>
                <a:srgbClr val="000000"/>
              </a:solidFill>
              <a:effectLst/>
              <a:uLnTx/>
              <a:uFillTx/>
              <a:latin typeface="Noteworthy Light"/>
              <a:sym typeface="Noteworthy Light"/>
            </a:endParaRPr>
          </a:p>
        </p:txBody>
      </p:sp>
      <p:sp>
        <p:nvSpPr>
          <p:cNvPr id="188" name="Funky Fingers…"/>
          <p:cNvSpPr txBox="1"/>
          <p:nvPr/>
        </p:nvSpPr>
        <p:spPr>
          <a:xfrm>
            <a:off x="226896" y="1005193"/>
            <a:ext cx="8487519"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000" b="0" i="0" u="none" strike="noStrike" kern="0" cap="none" spc="0" normalizeH="0" baseline="0" noProof="0" dirty="0">
                <a:ln>
                  <a:noFill/>
                </a:ln>
                <a:solidFill>
                  <a:srgbClr val="000000"/>
                </a:solidFill>
                <a:effectLst/>
                <a:uLnTx/>
                <a:uFillTx/>
                <a:latin typeface="Noteworthy Bold"/>
                <a:sym typeface="Noteworthy Bold"/>
              </a:rPr>
              <a:t>Letter formation:</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400" b="0" dirty="0">
                <a:latin typeface="Noteworthy Bold"/>
                <a:sym typeface="Noteworthy Bold"/>
              </a:rPr>
              <a:t>This is an important skill in learning to write. We continue with our handwriting sessions in class and will be sending home sheets to practise letter formation at home.</a:t>
            </a:r>
            <a:endParaRPr lang="en-GB" sz="2000" b="0" dirty="0">
              <a:latin typeface="Comic Sans MS" panose="030F0702030302020204" pitchFamily="66" charset="0"/>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400" b="0" dirty="0">
                <a:latin typeface="Noteworthy Bold"/>
                <a:sym typeface="Noteworthy Bold"/>
              </a:rPr>
              <a:t>Please encourage your child to hold their pencil correctly using a tripod grip</a:t>
            </a:r>
            <a:r>
              <a:rPr lang="en-GB" sz="1600" b="0" dirty="0">
                <a:latin typeface="Noteworthy Bold"/>
                <a:sym typeface="Noteworthy Bold"/>
              </a:rPr>
              <a:t>.</a:t>
            </a:r>
            <a:r>
              <a:rPr lang="en-GB" sz="1600" b="0" dirty="0">
                <a:latin typeface="Comic Sans MS" panose="030F0702030302020204" pitchFamily="66" charset="0"/>
                <a:sym typeface="Noteworthy Bold"/>
              </a:rPr>
              <a:t> </a:t>
            </a:r>
            <a:endParaRPr kumimoji="0" sz="1600" b="0" i="0" u="none" strike="noStrike" kern="0" cap="none" spc="0" normalizeH="0" baseline="0" noProof="0" dirty="0">
              <a:ln>
                <a:noFill/>
              </a:ln>
              <a:solidFill>
                <a:srgbClr val="000000"/>
              </a:solidFill>
              <a:effectLst/>
              <a:uLnTx/>
              <a:uFillTx/>
              <a:latin typeface="Comic Sans MS" panose="030F0702030302020204" pitchFamily="66" charset="0"/>
              <a:sym typeface="Noteworthy Bold"/>
            </a:endParaRPr>
          </a:p>
        </p:txBody>
      </p:sp>
      <p:sp>
        <p:nvSpPr>
          <p:cNvPr id="189" name="Self care…"/>
          <p:cNvSpPr txBox="1"/>
          <p:nvPr/>
        </p:nvSpPr>
        <p:spPr>
          <a:xfrm>
            <a:off x="7071395" y="2699447"/>
            <a:ext cx="2004951" cy="1918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000" b="0" i="0" u="none" strike="noStrike" kern="0" cap="none" spc="0" normalizeH="0" baseline="0" noProof="0" dirty="0">
                <a:ln>
                  <a:noFill/>
                </a:ln>
                <a:solidFill>
                  <a:srgbClr val="000000"/>
                </a:solidFill>
                <a:effectLst/>
                <a:uLnTx/>
                <a:uFillTx/>
                <a:latin typeface="Noteworthy Bold"/>
                <a:sym typeface="Noteworthy Bold"/>
              </a:rPr>
              <a:t>Coats and zips </a:t>
            </a:r>
            <a:r>
              <a:rPr kumimoji="0" lang="en-GB" sz="1400" b="0" i="0" u="none" strike="noStrike" kern="0" cap="none" spc="0" normalizeH="0" baseline="0" noProof="0" dirty="0">
                <a:ln>
                  <a:noFill/>
                </a:ln>
                <a:solidFill>
                  <a:srgbClr val="000000"/>
                </a:solidFill>
                <a:effectLst/>
                <a:uLnTx/>
                <a:uFillTx/>
                <a:latin typeface="Noteworthy Bold"/>
                <a:sym typeface="Noteworthy Bold"/>
              </a:rPr>
              <a:t>If your child can not yet zip</a:t>
            </a:r>
            <a:r>
              <a:rPr kumimoji="0" lang="en-GB" sz="1400" b="0" i="0" u="none" strike="noStrike" kern="0" cap="none" spc="0" normalizeH="0" noProof="0" dirty="0">
                <a:ln>
                  <a:noFill/>
                </a:ln>
                <a:solidFill>
                  <a:srgbClr val="000000"/>
                </a:solidFill>
                <a:effectLst/>
                <a:uLnTx/>
                <a:uFillTx/>
                <a:latin typeface="Noteworthy Bold"/>
                <a:sym typeface="Noteworthy Bold"/>
              </a:rPr>
              <a:t> up their own coat, please keep practising with them at home. We know that sometimes winter coat zips can be tricky.</a:t>
            </a: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sp>
        <p:nvSpPr>
          <p:cNvPr id="190" name="In play In play the children will improve their fine motor skills they will do this whilst using construction, doll dressing, IT and a range of other activities that will be out in provision."/>
          <p:cNvSpPr txBox="1"/>
          <p:nvPr/>
        </p:nvSpPr>
        <p:spPr>
          <a:xfrm>
            <a:off x="187091" y="3027025"/>
            <a:ext cx="2922019"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191" name="Gross motor Children use their gross motor skills to perform every day functions, such as walking and running, playground skills (e.g. climbing) and sporting skills (e.g. catching, throwing and hitting a ball with a bat). We will practice these skills du"/>
          <p:cNvSpPr txBox="1"/>
          <p:nvPr/>
        </p:nvSpPr>
        <p:spPr>
          <a:xfrm>
            <a:off x="89899" y="5053661"/>
            <a:ext cx="5536743"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pic>
        <p:nvPicPr>
          <p:cNvPr id="193" name="Image" descr="Image"/>
          <p:cNvPicPr>
            <a:picLocks noChangeAspect="1"/>
          </p:cNvPicPr>
          <p:nvPr/>
        </p:nvPicPr>
        <p:blipFill>
          <a:blip r:embed="rId4"/>
          <a:srcRect l="272" t="223" r="193" b="65"/>
          <a:stretch>
            <a:fillRect/>
          </a:stretch>
        </p:blipFill>
        <p:spPr>
          <a:xfrm>
            <a:off x="11383735" y="10588083"/>
            <a:ext cx="899499" cy="902499"/>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194" name="Jigsaw  We follow a scheme called Jigsaw to focus on PSHE, which links to PSED in EYFS. The first topic focus is: Being me in my world- this will look at the children being in our community as a school, where they live, who they are and what makes them u"/>
          <p:cNvSpPr txBox="1"/>
          <p:nvPr/>
        </p:nvSpPr>
        <p:spPr>
          <a:xfrm>
            <a:off x="10688080" y="7460864"/>
            <a:ext cx="3704273" cy="3026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1" indent="457200" algn="just" defTabSz="825500" rtl="0" eaLnBrk="1" fontAlgn="auto" latinLnBrk="0" hangingPunct="0">
              <a:lnSpc>
                <a:spcPct val="100000"/>
              </a:lnSpc>
              <a:spcBef>
                <a:spcPts val="5900"/>
              </a:spcBef>
              <a:spcAft>
                <a:spcPts val="0"/>
              </a:spcAft>
              <a:buClrTx/>
              <a:buSzTx/>
              <a:buFontTx/>
              <a:buNone/>
              <a:tabLst/>
              <a:defRPr sz="2000" b="0">
                <a:latin typeface="Noteworthy Bold"/>
                <a:ea typeface="Noteworthy Bold"/>
                <a:cs typeface="Noteworthy Bold"/>
                <a:sym typeface="Noteworthy Bold"/>
              </a:defRPr>
            </a:pPr>
            <a:r>
              <a:rPr kumimoji="0" sz="2800" b="0" i="0" u="none" strike="noStrike" kern="0" cap="none" spc="0" normalizeH="0" baseline="0" noProof="0" dirty="0">
                <a:ln>
                  <a:noFill/>
                </a:ln>
                <a:solidFill>
                  <a:srgbClr val="000000"/>
                </a:solidFill>
                <a:effectLst/>
                <a:uLnTx/>
                <a:uFillTx/>
                <a:latin typeface="Noteworthy Bold"/>
                <a:sym typeface="Noteworthy Bold"/>
              </a:rPr>
              <a:t>Jigsaw </a:t>
            </a:r>
            <a:r>
              <a:rPr kumimoji="0" lang="en-GB" sz="2800" b="0" i="0" u="none" strike="noStrike" kern="0" cap="none" spc="0" normalizeH="0" baseline="0" noProof="0" dirty="0">
                <a:ln>
                  <a:noFill/>
                </a:ln>
                <a:solidFill>
                  <a:srgbClr val="000000"/>
                </a:solidFill>
                <a:effectLst/>
                <a:uLnTx/>
                <a:uFillTx/>
                <a:latin typeface="Noteworthy Bold"/>
                <a:sym typeface="Noteworthy Bold"/>
              </a:rPr>
              <a:t>                              </a:t>
            </a:r>
            <a:r>
              <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We follow a scheme called Jigsaw to focus on</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building positive relationships and develop self esteem in learning. It </a:t>
            </a:r>
            <a:r>
              <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links </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well into our Early Years curriculum (EYFS)</a:t>
            </a:r>
            <a:r>
              <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The  topic focus </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for this half term </a:t>
            </a:r>
            <a:r>
              <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is</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a:t>
            </a:r>
            <a:r>
              <a:rPr kumimoji="0" lang="en-GB" sz="1800" b="0" i="0" u="none" strike="noStrike" kern="0" cap="none" spc="0" normalizeH="0" baseline="0" noProof="0" dirty="0">
                <a:ln>
                  <a:noFill/>
                </a:ln>
                <a:solidFill>
                  <a:schemeClr val="tx1"/>
                </a:solidFill>
                <a:effectLst/>
                <a:uLnTx/>
                <a:uFillTx/>
                <a:latin typeface="Noteworthy Light"/>
                <a:ea typeface="Noteworthy Light"/>
                <a:cs typeface="Noteworthy Light"/>
                <a:sym typeface="Noteworthy Light"/>
              </a:rPr>
              <a:t>Healthy Me</a:t>
            </a:r>
            <a:r>
              <a:rPr kumimoji="0" lang="en-GB" sz="1800" i="0" u="none" strike="noStrike" kern="0" cap="none" spc="0" normalizeH="0" baseline="0" noProof="0" dirty="0">
                <a:ln>
                  <a:noFill/>
                </a:ln>
                <a:solidFill>
                  <a:schemeClr val="tx1"/>
                </a:solidFill>
                <a:effectLst/>
                <a:uLnTx/>
                <a:uFillTx/>
                <a:latin typeface="Noteworthy Light"/>
                <a:ea typeface="Noteworthy Light"/>
                <a:cs typeface="Noteworthy Light"/>
                <a:sym typeface="Noteworthy Light"/>
              </a:rPr>
              <a:t>”</a:t>
            </a:r>
            <a:r>
              <a:rPr kumimoji="0" lang="en-GB" sz="1800" i="0" u="none" strike="noStrike" kern="0" cap="none" spc="0" normalizeH="0" baseline="0" noProof="0" dirty="0">
                <a:ln>
                  <a:noFill/>
                </a:ln>
                <a:solidFill>
                  <a:srgbClr val="FF0000"/>
                </a:solidFill>
                <a:effectLst/>
                <a:uLnTx/>
                <a:uFillTx/>
                <a:latin typeface="Noteworthy Light"/>
                <a:ea typeface="Noteworthy Light"/>
                <a:cs typeface="Noteworthy Light"/>
                <a:sym typeface="Noteworthy Light"/>
              </a:rPr>
              <a:t>. </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This encourages the children to think about what can keep them in good  health. </a:t>
            </a:r>
            <a:endPar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195" name="AT HOME: Talk to your children about ways we can be a really good friend."/>
          <p:cNvSpPr txBox="1"/>
          <p:nvPr/>
        </p:nvSpPr>
        <p:spPr>
          <a:xfrm>
            <a:off x="10998009" y="11560695"/>
            <a:ext cx="3549514"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lang="en-GB" sz="1600" b="0" dirty="0">
                <a:solidFill>
                  <a:srgbClr val="FF644E">
                    <a:hueOff val="-82419"/>
                    <a:satOff val="-9513"/>
                    <a:lumOff val="-16343"/>
                  </a:srgbClr>
                </a:solidFill>
                <a:latin typeface="Noteworthy Bold"/>
                <a:sym typeface="Noteworthy Bold"/>
              </a:rPr>
              <a:t>. Talk through the children’s everyday routines which contribute to keeping them healthy: sleeping, brushing teeth, having  a bath, eating fruit and vegetables, exercising etc. </a:t>
            </a:r>
            <a:endPar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pic>
        <p:nvPicPr>
          <p:cNvPr id="200" name="Image" descr="Image"/>
          <p:cNvPicPr>
            <a:picLocks/>
          </p:cNvPicPr>
          <p:nvPr/>
        </p:nvPicPr>
        <p:blipFill>
          <a:blip r:embed="rId5">
            <a:alphaModFix amt="71632"/>
          </a:blip>
          <a:stretch>
            <a:fillRect/>
          </a:stretch>
        </p:blipFill>
        <p:spPr>
          <a:xfrm>
            <a:off x="10901474" y="6251512"/>
            <a:ext cx="1056496" cy="828280"/>
          </a:xfrm>
          <a:prstGeom prst="rect">
            <a:avLst/>
          </a:prstGeom>
        </p:spPr>
      </p:pic>
      <p:sp>
        <p:nvSpPr>
          <p:cNvPr id="201" name="Music We will sing a range of nursery rhymes in class, as a whole, in groups and individually. This year we will also be following a music scheme called Charanga."/>
          <p:cNvSpPr txBox="1"/>
          <p:nvPr/>
        </p:nvSpPr>
        <p:spPr>
          <a:xfrm>
            <a:off x="14947117" y="9815921"/>
            <a:ext cx="4074000" cy="253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1600" i="0" u="sng" strike="noStrike" kern="0" cap="none" spc="0" normalizeH="0" baseline="0" noProof="0" dirty="0">
                <a:ln>
                  <a:noFill/>
                </a:ln>
                <a:solidFill>
                  <a:srgbClr val="000000"/>
                </a:solidFill>
                <a:effectLst/>
                <a:uLnTx/>
                <a:uFillTx/>
                <a:latin typeface="Noteworthy Light"/>
                <a:sym typeface="Noteworthy Bold"/>
              </a:rPr>
              <a:t>Music</a:t>
            </a:r>
            <a:endParaRPr kumimoji="0" lang="en-GB" sz="1600" i="0" u="sng" strike="noStrike" kern="0" cap="none" spc="0" normalizeH="0" baseline="0" noProof="0" dirty="0">
              <a:ln>
                <a:noFill/>
              </a:ln>
              <a:solidFill>
                <a:srgbClr val="000000"/>
              </a:solidFill>
              <a:effectLst/>
              <a:uLnTx/>
              <a:uFillTx/>
              <a:latin typeface="Noteworthy Light"/>
              <a:sym typeface="Noteworthy Bold"/>
            </a:endParaRPr>
          </a:p>
          <a:p>
            <a:pPr algn="l">
              <a:defRPr sz="2000" b="0">
                <a:latin typeface="Noteworthy Bold"/>
                <a:ea typeface="Noteworthy Bold"/>
                <a:cs typeface="Noteworthy Bold"/>
                <a:sym typeface="Noteworthy Bold"/>
              </a:defRPr>
            </a:pPr>
            <a:r>
              <a:rPr lang="en-GB" sz="1600" dirty="0">
                <a:latin typeface="Noteworthy Light"/>
                <a:sym typeface="Noteworthy Bold"/>
              </a:rPr>
              <a:t>We will be:</a:t>
            </a:r>
            <a:r>
              <a:rPr kumimoji="0" sz="1600" i="0" u="none" strike="noStrike" kern="0" cap="none" spc="0" normalizeH="0" baseline="0" noProof="0" dirty="0">
                <a:ln>
                  <a:noFill/>
                </a:ln>
                <a:solidFill>
                  <a:srgbClr val="000000"/>
                </a:solidFill>
                <a:effectLst/>
                <a:uLnTx/>
                <a:uFillTx/>
                <a:latin typeface="Noteworthy Light"/>
                <a:sym typeface="Noteworthy Bold"/>
              </a:rPr>
              <a:t> </a:t>
            </a:r>
            <a:r>
              <a:rPr lang="en-GB" sz="1600" dirty="0">
                <a:latin typeface="Noteworthy Light"/>
                <a:ea typeface="Noteworthy Light"/>
                <a:cs typeface="Noteworthy Light"/>
                <a:sym typeface="Noteworthy Light"/>
              </a:rPr>
              <a:t>We will continue following a music scheme called Charanga. This half term we will be </a:t>
            </a:r>
            <a:r>
              <a:rPr lang="en-GB" sz="1600" dirty="0">
                <a:latin typeface="Noteworthy Light"/>
                <a:ea typeface="Noteworthy Light"/>
                <a:cs typeface="Noteworthy Light"/>
                <a:sym typeface="Noteworthy Bold"/>
              </a:rPr>
              <a:t>l</a:t>
            </a:r>
            <a:r>
              <a:rPr lang="en-GB" sz="1600" dirty="0">
                <a:latin typeface="Noteworthy Light"/>
                <a:sym typeface="Noteworthy Bold"/>
              </a:rPr>
              <a:t>istening to and appraising music about our world including songs about planets and oceans.</a:t>
            </a:r>
            <a:r>
              <a:rPr lang="en-GB" sz="1600" dirty="0">
                <a:latin typeface="Noteworthy Light"/>
                <a:ea typeface="Noteworthy Light"/>
                <a:cs typeface="Noteworthy Light"/>
                <a:sym typeface="Noteworthy Light"/>
              </a:rPr>
              <a:t> we will be singing and playing along using instruments. We will be learning to keep the beat by clapping, and keeping a beat using an instrument such as a drum or a triangle. </a:t>
            </a:r>
          </a:p>
          <a:p>
            <a:pPr marL="0" marR="0" lvl="0" indent="0" algn="l"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lang="en-GB" sz="1400" i="0" u="none" strike="noStrike" kern="0" cap="none" spc="0" normalizeH="0" baseline="0" noProof="0" dirty="0">
              <a:ln>
                <a:noFill/>
              </a:ln>
              <a:solidFill>
                <a:srgbClr val="000000"/>
              </a:solidFill>
              <a:effectLst/>
              <a:uLnTx/>
              <a:uFillTx/>
              <a:latin typeface="Noteworthy Light"/>
              <a:sym typeface="Noteworthy Bold"/>
            </a:endParaRPr>
          </a:p>
        </p:txBody>
      </p:sp>
      <p:sp>
        <p:nvSpPr>
          <p:cNvPr id="206" name="Text"/>
          <p:cNvSpPr txBox="1"/>
          <p:nvPr/>
        </p:nvSpPr>
        <p:spPr>
          <a:xfrm>
            <a:off x="14790904" y="11169722"/>
            <a:ext cx="161196" cy="378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marL="0" marR="0" lvl="0" indent="0" algn="l" defTabSz="825500" rtl="0" eaLnBrk="1" fontAlgn="auto" latinLnBrk="0" hangingPunct="0">
              <a:lnSpc>
                <a:spcPct val="100000"/>
              </a:lnSpc>
              <a:spcBef>
                <a:spcPts val="0"/>
              </a:spcBef>
              <a:spcAft>
                <a:spcPts val="0"/>
              </a:spcAft>
              <a:buClrTx/>
              <a:buSzTx/>
              <a:buFontTx/>
              <a:buNone/>
              <a:tabLst/>
              <a:defRPr sz="2000">
                <a:latin typeface="Noteworthy Bold"/>
                <a:ea typeface="Noteworthy Bold"/>
                <a:cs typeface="Noteworthy Bold"/>
                <a:sym typeface="Noteworthy Bold"/>
              </a:defRPr>
            </a:pPr>
            <a:r>
              <a:rPr kumimoji="0" sz="1400" b="0" i="0" u="none" strike="noStrike" kern="0" cap="none" spc="0" normalizeH="0" baseline="0" noProof="0">
                <a:ln>
                  <a:noFill/>
                </a:ln>
                <a:solidFill>
                  <a:srgbClr val="000000"/>
                </a:solidFill>
                <a:effectLst/>
                <a:uLnTx/>
                <a:uFillTx/>
                <a:latin typeface="Noteworthy Light"/>
                <a:ea typeface="Noteworthy Light"/>
                <a:cs typeface="Noteworthy Light"/>
                <a:sym typeface="Noteworthy Light"/>
              </a:rPr>
              <a:t> </a:t>
            </a:r>
          </a:p>
        </p:txBody>
      </p:sp>
      <p:sp>
        <p:nvSpPr>
          <p:cNvPr id="207" name="AT HOME: Sing nursery rhymes."/>
          <p:cNvSpPr txBox="1"/>
          <p:nvPr/>
        </p:nvSpPr>
        <p:spPr>
          <a:xfrm>
            <a:off x="15151430" y="12568846"/>
            <a:ext cx="3890792"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a:t>
            </a:r>
            <a:r>
              <a:rPr lang="en-GB" sz="1600" dirty="0"/>
              <a:t>Make an instrument out of junk modelling.</a:t>
            </a:r>
            <a:endPar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212" name="The natural world…"/>
          <p:cNvSpPr txBox="1"/>
          <p:nvPr/>
        </p:nvSpPr>
        <p:spPr>
          <a:xfrm>
            <a:off x="19446602" y="2966353"/>
            <a:ext cx="4349528" cy="2441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b="0" i="0" u="sng" strike="noStrike" kern="0" cap="none" spc="0" normalizeH="0" baseline="0" noProof="0" dirty="0">
                <a:ln>
                  <a:noFill/>
                </a:ln>
                <a:solidFill>
                  <a:srgbClr val="000000"/>
                </a:solidFill>
                <a:effectLst/>
                <a:uLnTx/>
                <a:uFillTx/>
                <a:latin typeface="Noteworthy Bold"/>
                <a:sym typeface="Noteworthy Bold"/>
              </a:rPr>
              <a:t>The natural world</a:t>
            </a:r>
            <a:endParaRPr kumimoji="0" lang="en-GB" sz="20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600" b="0" noProof="0" dirty="0">
                <a:latin typeface="Noteworthy Bold"/>
                <a:sym typeface="Noteworthy Bold"/>
              </a:rPr>
              <a:t>We are very excited to be taking the children to the Yorkshire </a:t>
            </a:r>
            <a:r>
              <a:rPr lang="en-GB" sz="1600" b="0" noProof="0" dirty="0" err="1">
                <a:latin typeface="Noteworthy Bold"/>
                <a:sym typeface="Noteworthy Bold"/>
              </a:rPr>
              <a:t>Wildlif</a:t>
            </a:r>
            <a:r>
              <a:rPr lang="en-GB" sz="1600" b="0" dirty="0">
                <a:latin typeface="Noteworthy Bold"/>
                <a:sym typeface="Noteworthy Bold"/>
              </a:rPr>
              <a:t>e Park (Thurs 23</a:t>
            </a:r>
            <a:r>
              <a:rPr lang="en-GB" sz="1600" b="0" baseline="30000" dirty="0">
                <a:latin typeface="Noteworthy Bold"/>
                <a:sym typeface="Noteworthy Bold"/>
              </a:rPr>
              <a:t>rd</a:t>
            </a:r>
            <a:r>
              <a:rPr lang="en-GB" sz="1600" b="0" dirty="0">
                <a:latin typeface="Noteworthy Bold"/>
                <a:sym typeface="Noteworthy Bold"/>
              </a:rPr>
              <a:t> March) to consolidate our learning about animals. In class, the children will have learnt about many of the animals that we will see- those that live in hot countries, cold countries and they will know specific facts and adaptions that animals have.</a:t>
            </a:r>
            <a:endParaRPr kumimoji="0" lang="en-GB" sz="1600" b="0" i="0" strike="noStrike" kern="0" cap="none" spc="0" normalizeH="0" baseline="0" noProof="0" dirty="0">
              <a:ln>
                <a:noFill/>
              </a:ln>
              <a:solidFill>
                <a:srgbClr val="000000"/>
              </a:solidFill>
              <a:effectLst/>
              <a:uLnTx/>
              <a:uFillTx/>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lang="en-GB" sz="2000" b="0" i="0" u="sng" strike="noStrike" kern="0" cap="none" spc="0" normalizeH="0" baseline="0" noProof="0" dirty="0">
              <a:ln>
                <a:noFill/>
              </a:ln>
              <a:solidFill>
                <a:srgbClr val="000000"/>
              </a:solidFill>
              <a:effectLst/>
              <a:uLnTx/>
              <a:uFillTx/>
              <a:latin typeface="Noteworthy Bold"/>
              <a:sym typeface="Noteworthy Bold"/>
            </a:endParaRPr>
          </a:p>
        </p:txBody>
      </p:sp>
      <p:sp>
        <p:nvSpPr>
          <p:cNvPr id="214" name="People and communities:…"/>
          <p:cNvSpPr txBox="1"/>
          <p:nvPr/>
        </p:nvSpPr>
        <p:spPr>
          <a:xfrm>
            <a:off x="19462250" y="5349328"/>
            <a:ext cx="4548584" cy="5180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b="0" i="0" u="sng" strike="noStrike" kern="0" cap="none" spc="0" normalizeH="0" baseline="0" noProof="0" dirty="0" err="1">
                <a:ln>
                  <a:noFill/>
                </a:ln>
                <a:solidFill>
                  <a:srgbClr val="000000"/>
                </a:solidFill>
                <a:effectLst/>
                <a:uLnTx/>
                <a:uFillTx/>
                <a:latin typeface="Noteworthy Bold"/>
                <a:sym typeface="Noteworthy Bold"/>
              </a:rPr>
              <a:t>Peo</a:t>
            </a:r>
            <a:r>
              <a:rPr kumimoji="0" lang="en-GB" sz="2000" b="0" i="0" u="sng" strike="noStrike" kern="0" cap="none" spc="0" normalizeH="0" baseline="0" noProof="0" dirty="0" err="1">
                <a:ln>
                  <a:noFill/>
                </a:ln>
                <a:solidFill>
                  <a:srgbClr val="000000"/>
                </a:solidFill>
                <a:effectLst/>
                <a:uLnTx/>
                <a:uFillTx/>
                <a:latin typeface="Noteworthy Bold"/>
                <a:sym typeface="Noteworthy Bold"/>
              </a:rPr>
              <a:t>ple</a:t>
            </a:r>
            <a:r>
              <a:rPr kumimoji="0" lang="en-GB" sz="2000" b="0" i="0" u="sng" strike="noStrike" kern="0" cap="none" spc="0" normalizeH="0" baseline="0" noProof="0" dirty="0">
                <a:ln>
                  <a:noFill/>
                </a:ln>
                <a:solidFill>
                  <a:srgbClr val="000000"/>
                </a:solidFill>
                <a:effectLst/>
                <a:uLnTx/>
                <a:uFillTx/>
                <a:latin typeface="Noteworthy Bold"/>
                <a:sym typeface="Noteworthy Bold"/>
              </a:rPr>
              <a:t> and Communities</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600" b="0" i="0" strike="noStrike" kern="0" cap="none" spc="0" normalizeH="0" baseline="0" noProof="0" dirty="0">
                <a:ln>
                  <a:noFill/>
                </a:ln>
                <a:solidFill>
                  <a:srgbClr val="000000"/>
                </a:solidFill>
                <a:effectLst/>
                <a:uLnTx/>
                <a:uFillTx/>
                <a:latin typeface="Noteworthy Bold"/>
                <a:sym typeface="Noteworthy Bold"/>
              </a:rPr>
              <a:t>We will be</a:t>
            </a:r>
            <a:r>
              <a:rPr kumimoji="0" lang="en-GB" sz="1600" b="0" i="0" strike="noStrike" kern="0" cap="none" spc="0" normalizeH="0" noProof="0" dirty="0">
                <a:ln>
                  <a:noFill/>
                </a:ln>
                <a:solidFill>
                  <a:srgbClr val="000000"/>
                </a:solidFill>
                <a:effectLst/>
                <a:uLnTx/>
                <a:uFillTx/>
                <a:latin typeface="Noteworthy Bold"/>
                <a:sym typeface="Noteworthy Bold"/>
              </a:rPr>
              <a:t> using  stories like </a:t>
            </a:r>
            <a:r>
              <a:rPr kumimoji="0" lang="en-GB" sz="1600" b="0" i="0" strike="noStrike" kern="0" cap="none" spc="0" normalizeH="0" noProof="0" dirty="0" err="1">
                <a:ln>
                  <a:noFill/>
                </a:ln>
                <a:solidFill>
                  <a:srgbClr val="000000"/>
                </a:solidFill>
                <a:effectLst/>
                <a:uLnTx/>
                <a:uFillTx/>
                <a:latin typeface="Noteworthy Bold"/>
                <a:sym typeface="Noteworthy Bold"/>
              </a:rPr>
              <a:t>Handa’s</a:t>
            </a:r>
            <a:r>
              <a:rPr kumimoji="0" lang="en-GB" sz="1600" b="0" i="0" strike="noStrike" kern="0" cap="none" spc="0" normalizeH="0" noProof="0" dirty="0">
                <a:ln>
                  <a:noFill/>
                </a:ln>
                <a:solidFill>
                  <a:srgbClr val="000000"/>
                </a:solidFill>
                <a:effectLst/>
                <a:uLnTx/>
                <a:uFillTx/>
                <a:latin typeface="Noteworthy Bold"/>
                <a:sym typeface="Noteworthy Bold"/>
              </a:rPr>
              <a:t> Surprise to explore how lives of people in other countries (particularly African countries) differ from lives in the UK.</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u="sng" baseline="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lang="en-GB" sz="1400" b="0" i="0" u="sng" strike="noStrike" kern="0" cap="none" spc="0" normalizeH="0" noProof="0" dirty="0">
              <a:ln>
                <a:noFill/>
              </a:ln>
              <a:solidFill>
                <a:srgbClr val="000000"/>
              </a:solidFill>
              <a:effectLst/>
              <a:uLnTx/>
              <a:uFillTx/>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u="sng" baseline="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lang="en-GB" sz="1400" b="0" i="0" u="sng" strike="noStrike" kern="0" cap="none" spc="0" normalizeH="0" noProof="0" dirty="0">
              <a:ln>
                <a:noFill/>
              </a:ln>
              <a:solidFill>
                <a:srgbClr val="000000"/>
              </a:solidFill>
              <a:effectLst/>
              <a:uLnTx/>
              <a:uFillTx/>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u="sng" baseline="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lang="en-GB" sz="1400" b="0" i="0" u="sng" strike="noStrike" kern="0" cap="none" spc="0" normalizeH="0" noProof="0" dirty="0">
              <a:ln>
                <a:noFill/>
              </a:ln>
              <a:solidFill>
                <a:srgbClr val="000000"/>
              </a:solidFill>
              <a:effectLst/>
              <a:uLnTx/>
              <a:uFillTx/>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noProof="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noProof="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noProof="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600" b="0" noProof="0" dirty="0">
                <a:latin typeface="Noteworthy Bold"/>
                <a:sym typeface="Noteworthy Bold"/>
              </a:rPr>
              <a:t>This half term </a:t>
            </a:r>
            <a:r>
              <a:rPr lang="en-GB" sz="1600" b="0" noProof="0" dirty="0" err="1">
                <a:latin typeface="Noteworthy Bold"/>
                <a:sym typeface="Noteworthy Bold"/>
              </a:rPr>
              <a:t>wil</a:t>
            </a:r>
            <a:r>
              <a:rPr lang="en-GB" sz="1600" b="0" dirty="0">
                <a:latin typeface="Noteworthy Bold"/>
                <a:sym typeface="Noteworthy Bold"/>
              </a:rPr>
              <a:t>l also bring our ‘Mother’s Day’ (special people/carers/grandparents) celebrations. This will be taking place in Class 6 &amp; 7 on </a:t>
            </a:r>
            <a:r>
              <a:rPr lang="en-GB" sz="1600" u="sng" dirty="0">
                <a:latin typeface="Noteworthy Bold"/>
                <a:sym typeface="Noteworthy Bold"/>
              </a:rPr>
              <a:t>Friday 17</a:t>
            </a:r>
            <a:r>
              <a:rPr lang="en-GB" sz="1600" u="sng" baseline="30000" dirty="0">
                <a:latin typeface="Noteworthy Bold"/>
                <a:sym typeface="Noteworthy Bold"/>
              </a:rPr>
              <a:t>th</a:t>
            </a:r>
            <a:r>
              <a:rPr lang="en-GB" sz="1600" u="sng" dirty="0">
                <a:latin typeface="Noteworthy Bold"/>
                <a:sym typeface="Noteworthy Bold"/>
              </a:rPr>
              <a:t> March at 2.15om.</a:t>
            </a:r>
            <a:endParaRPr kumimoji="0" sz="1600" i="0" u="sng" strike="noStrike" kern="0" cap="none" spc="0" normalizeH="0" baseline="0" noProof="0" dirty="0">
              <a:ln>
                <a:noFill/>
              </a:ln>
              <a:solidFill>
                <a:srgbClr val="000000"/>
              </a:solidFill>
              <a:effectLst/>
              <a:uLnTx/>
              <a:uFillTx/>
              <a:latin typeface="Noteworthy Bold"/>
              <a:sym typeface="Noteworthy Bold"/>
            </a:endParaRPr>
          </a:p>
        </p:txBody>
      </p:sp>
      <p:sp>
        <p:nvSpPr>
          <p:cNvPr id="215" name="AT HOME: Talk to your children about the world around them and their place in it."/>
          <p:cNvSpPr txBox="1"/>
          <p:nvPr/>
        </p:nvSpPr>
        <p:spPr>
          <a:xfrm>
            <a:off x="19470808" y="11856696"/>
            <a:ext cx="4148170"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 Link together animals and mothers day by reading books with your child about animal mothers and babies – learn the names of the babies e.g. </a:t>
            </a:r>
            <a:r>
              <a:rPr lang="en-GB" sz="1600" b="0" dirty="0">
                <a:solidFill>
                  <a:srgbClr val="FF644E">
                    <a:hueOff val="-82419"/>
                    <a:satOff val="-9513"/>
                    <a:lumOff val="-16343"/>
                  </a:srgbClr>
                </a:solidFill>
                <a:latin typeface="Noteworthy Bold"/>
                <a:sym typeface="Noteworthy Bold"/>
              </a:rPr>
              <a:t>mare and foal, cow and calf, cat  </a:t>
            </a:r>
            <a:r>
              <a:rPr lang="en-GB" sz="1600" b="0">
                <a:solidFill>
                  <a:srgbClr val="FF644E">
                    <a:hueOff val="-82419"/>
                    <a:satOff val="-9513"/>
                    <a:lumOff val="-16343"/>
                  </a:srgbClr>
                </a:solidFill>
                <a:latin typeface="Noteworthy Bold"/>
                <a:sym typeface="Noteworthy Bold"/>
              </a:rPr>
              <a:t>and kitten etc. </a:t>
            </a:r>
            <a:endPar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216" name="AT HOME: Practice counting and looking for numbers in the world around them."/>
          <p:cNvSpPr txBox="1"/>
          <p:nvPr/>
        </p:nvSpPr>
        <p:spPr>
          <a:xfrm>
            <a:off x="9808182" y="2092787"/>
            <a:ext cx="159485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2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a:r>
            <a:endParaRPr kumimoji="0" lang="en-GB" sz="12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pic>
        <p:nvPicPr>
          <p:cNvPr id="217" name="Image" descr="Image"/>
          <p:cNvPicPr>
            <a:picLocks noChangeAspect="1"/>
          </p:cNvPicPr>
          <p:nvPr/>
        </p:nvPicPr>
        <p:blipFill>
          <a:blip r:embed="rId6">
            <a:alphaModFix amt="62313"/>
          </a:blip>
          <a:stretch>
            <a:fillRect/>
          </a:stretch>
        </p:blipFill>
        <p:spPr>
          <a:xfrm>
            <a:off x="21012869" y="10430807"/>
            <a:ext cx="1358901" cy="1358901"/>
          </a:xfrm>
          <a:prstGeom prst="rect">
            <a:avLst/>
          </a:prstGeom>
          <a:ln w="12700">
            <a:miter lim="400000"/>
          </a:ln>
        </p:spPr>
      </p:pic>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u="sng">
                <a:latin typeface="Noteworthy Bold"/>
                <a:ea typeface="Noteworthy Bold"/>
                <a:cs typeface="Noteworthy Bold"/>
                <a:sym typeface="Noteworthy Bold"/>
              </a:defRPr>
            </a:pPr>
            <a:endParaRPr kumimoji="0" sz="1400" b="0" i="0" u="sng"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2" name="Rectangle 1"/>
          <p:cNvSpPr/>
          <p:nvPr/>
        </p:nvSpPr>
        <p:spPr>
          <a:xfrm>
            <a:off x="2716718" y="339567"/>
            <a:ext cx="3432350"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Physical development</a:t>
            </a:r>
          </a:p>
        </p:txBody>
      </p:sp>
      <p:sp>
        <p:nvSpPr>
          <p:cNvPr id="3" name="Rectangle 2"/>
          <p:cNvSpPr/>
          <p:nvPr/>
        </p:nvSpPr>
        <p:spPr>
          <a:xfrm>
            <a:off x="12982246" y="339567"/>
            <a:ext cx="2169184"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Mathematics </a:t>
            </a:r>
          </a:p>
        </p:txBody>
      </p:sp>
      <p:sp>
        <p:nvSpPr>
          <p:cNvPr id="5" name="Rectangle 4"/>
          <p:cNvSpPr/>
          <p:nvPr/>
        </p:nvSpPr>
        <p:spPr>
          <a:xfrm>
            <a:off x="9791830" y="901049"/>
            <a:ext cx="8957328" cy="584775"/>
          </a:xfrm>
          <a:prstGeom prst="rect">
            <a:avLst/>
          </a:prstGeom>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000000"/>
                </a:solidFill>
                <a:effectLst/>
                <a:uLnTx/>
                <a:uFillTx/>
                <a:latin typeface="Helvetica Neue"/>
                <a:sym typeface="Helvetica Neue"/>
              </a:rPr>
              <a:t>We follow the White Rose scheme for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400" b="1" i="1" u="none" strike="noStrike" kern="0" cap="none" spc="0" normalizeH="0" baseline="0" noProof="0" dirty="0">
                <a:ln>
                  <a:noFill/>
                </a:ln>
                <a:solidFill>
                  <a:srgbClr val="000000"/>
                </a:solidFill>
                <a:effectLst/>
                <a:uLnTx/>
                <a:uFillTx/>
                <a:latin typeface="Helvetica Neue"/>
                <a:sym typeface="Helvetica Neue"/>
              </a:rPr>
              <a:t>, incorporating </a:t>
            </a:r>
            <a:r>
              <a:rPr kumimoji="0" lang="en-US" sz="1400" b="1" i="1" u="none" strike="noStrike" kern="0" cap="none" spc="0" normalizeH="0" baseline="0" noProof="0" dirty="0" err="1">
                <a:ln>
                  <a:noFill/>
                </a:ln>
                <a:solidFill>
                  <a:srgbClr val="000000"/>
                </a:solidFill>
                <a:effectLst/>
                <a:uLnTx/>
                <a:uFillTx/>
                <a:latin typeface="Helvetica Neue"/>
                <a:sym typeface="Helvetica Neue"/>
              </a:rPr>
              <a:t>numicon</a:t>
            </a:r>
            <a:r>
              <a:rPr kumimoji="0" lang="en-US" sz="1400" b="1" i="1" u="none" strike="noStrike" kern="0" cap="none" spc="0" normalizeH="0" baseline="0" noProof="0" dirty="0">
                <a:ln>
                  <a:noFill/>
                </a:ln>
                <a:solidFill>
                  <a:srgbClr val="000000"/>
                </a:solidFill>
                <a:effectLst/>
                <a:uLnTx/>
                <a:uFillTx/>
                <a:latin typeface="Helvetica Neue"/>
                <a:sym typeface="Helvetica Neue"/>
              </a:rPr>
              <a:t> and number blocks to support our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800" b="1" i="0" u="none" strike="noStrike" kern="0" cap="none" spc="0" normalizeH="0" baseline="0" noProof="0" dirty="0">
                <a:ln>
                  <a:noFill/>
                </a:ln>
                <a:solidFill>
                  <a:srgbClr val="000000"/>
                </a:solidFill>
                <a:effectLst/>
                <a:uLnTx/>
                <a:uFillTx/>
                <a:latin typeface="Helvetica Neue"/>
                <a:sym typeface="Helvetica Neue"/>
              </a:rPr>
              <a:t>.</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sp>
        <p:nvSpPr>
          <p:cNvPr id="12" name="Rectangle 11"/>
          <p:cNvSpPr/>
          <p:nvPr/>
        </p:nvSpPr>
        <p:spPr>
          <a:xfrm>
            <a:off x="19470808" y="315754"/>
            <a:ext cx="4514657" cy="492443"/>
          </a:xfrm>
          <a:prstGeom prst="rect">
            <a:avLst/>
          </a:prstGeom>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US" sz="2600" b="0" i="0" u="sng" strike="noStrike" kern="0" cap="none" spc="0" normalizeH="0" baseline="0" noProof="0" dirty="0">
                <a:ln>
                  <a:noFill/>
                </a:ln>
                <a:solidFill>
                  <a:srgbClr val="000000"/>
                </a:solidFill>
                <a:effectLst/>
                <a:uLnTx/>
                <a:uFillTx/>
                <a:latin typeface="Noteworthy Bold"/>
                <a:sym typeface="Noteworthy Bold"/>
              </a:rPr>
              <a:t>Understanding the world</a:t>
            </a:r>
          </a:p>
        </p:txBody>
      </p:sp>
      <p:sp>
        <p:nvSpPr>
          <p:cNvPr id="15" name="Rectangle 14"/>
          <p:cNvSpPr/>
          <p:nvPr/>
        </p:nvSpPr>
        <p:spPr>
          <a:xfrm>
            <a:off x="12370703" y="6130767"/>
            <a:ext cx="1093569"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C0404"/>
                </a:solidFill>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C0404"/>
                </a:solidFill>
                <a:effectLst/>
                <a:uLnTx/>
                <a:uFillTx/>
                <a:latin typeface="Noteworthy Bold"/>
                <a:sym typeface="Noteworthy Bold"/>
              </a:rPr>
              <a:t>PSED</a:t>
            </a:r>
          </a:p>
        </p:txBody>
      </p:sp>
      <p:sp>
        <p:nvSpPr>
          <p:cNvPr id="6" name="TextBox 5"/>
          <p:cNvSpPr txBox="1"/>
          <p:nvPr/>
        </p:nvSpPr>
        <p:spPr>
          <a:xfrm>
            <a:off x="261435" y="13038664"/>
            <a:ext cx="99598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Remember to log any home learning onto Seesaw. If you need reminders of your login details, please get in touch with your child’s class teacher.  </a:t>
            </a:r>
          </a:p>
        </p:txBody>
      </p:sp>
      <p:pic>
        <p:nvPicPr>
          <p:cNvPr id="9" name="Picture 8"/>
          <p:cNvPicPr>
            <a:picLocks noChangeAspect="1"/>
          </p:cNvPicPr>
          <p:nvPr/>
        </p:nvPicPr>
        <p:blipFill>
          <a:blip r:embed="rId7"/>
          <a:stretch>
            <a:fillRect/>
          </a:stretch>
        </p:blipFill>
        <p:spPr>
          <a:xfrm>
            <a:off x="8520366" y="10958444"/>
            <a:ext cx="1821948" cy="1143126"/>
          </a:xfrm>
          <a:prstGeom prst="rect">
            <a:avLst/>
          </a:prstGeom>
        </p:spPr>
      </p:pic>
      <p:pic>
        <p:nvPicPr>
          <p:cNvPr id="11" name="Picture 10"/>
          <p:cNvPicPr>
            <a:picLocks noChangeAspect="1"/>
          </p:cNvPicPr>
          <p:nvPr/>
        </p:nvPicPr>
        <p:blipFill>
          <a:blip r:embed="rId8"/>
          <a:stretch>
            <a:fillRect/>
          </a:stretch>
        </p:blipFill>
        <p:spPr>
          <a:xfrm>
            <a:off x="5918193" y="4895040"/>
            <a:ext cx="1254911" cy="1166728"/>
          </a:xfrm>
          <a:prstGeom prst="rect">
            <a:avLst/>
          </a:prstGeom>
        </p:spPr>
      </p:pic>
      <p:pic>
        <p:nvPicPr>
          <p:cNvPr id="16" name="Picture 15"/>
          <p:cNvPicPr>
            <a:picLocks noChangeAspect="1"/>
          </p:cNvPicPr>
          <p:nvPr/>
        </p:nvPicPr>
        <p:blipFill>
          <a:blip r:embed="rId9"/>
          <a:stretch>
            <a:fillRect/>
          </a:stretch>
        </p:blipFill>
        <p:spPr>
          <a:xfrm>
            <a:off x="20002787" y="1441214"/>
            <a:ext cx="3381375" cy="1114425"/>
          </a:xfrm>
          <a:prstGeom prst="rect">
            <a:avLst/>
          </a:prstGeom>
        </p:spPr>
      </p:pic>
      <p:sp>
        <p:nvSpPr>
          <p:cNvPr id="4" name="TextBox 3"/>
          <p:cNvSpPr txBox="1"/>
          <p:nvPr/>
        </p:nvSpPr>
        <p:spPr>
          <a:xfrm>
            <a:off x="9560567" y="1271460"/>
            <a:ext cx="9419854"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600" dirty="0"/>
              <a:t>This half term we are securing our knowledge and understanding of numbers 0-10. We will look at number bonds to five and ten and which numbers we can add together to create a new total. We will order numbers to ten and compare numbers using more/less/fewer. Then we will move on to exploring 3D shapes and creating patterns.  </a:t>
            </a:r>
            <a:endParaRPr kumimoji="0" lang="en-GB" sz="1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67" name="Image" descr="Image"/>
          <p:cNvPicPr>
            <a:picLocks noChangeAspect="1"/>
          </p:cNvPicPr>
          <p:nvPr/>
        </p:nvPicPr>
        <p:blipFill>
          <a:blip r:embed="rId10">
            <a:alphaModFix amt="63033"/>
          </a:blip>
          <a:srcRect l="1147" t="10744" r="7217" b="3063"/>
          <a:stretch>
            <a:fillRect/>
          </a:stretch>
        </p:blipFill>
        <p:spPr>
          <a:xfrm>
            <a:off x="11249474" y="4806100"/>
            <a:ext cx="2168391" cy="1142173"/>
          </a:xfrm>
          <a:custGeom>
            <a:avLst/>
            <a:gdLst/>
            <a:ahLst/>
            <a:cxnLst>
              <a:cxn ang="0">
                <a:pos x="wd2" y="hd2"/>
              </a:cxn>
              <a:cxn ang="5400000">
                <a:pos x="wd2" y="hd2"/>
              </a:cxn>
              <a:cxn ang="10800000">
                <a:pos x="wd2" y="hd2"/>
              </a:cxn>
              <a:cxn ang="16200000">
                <a:pos x="wd2" y="hd2"/>
              </a:cxn>
            </a:cxnLst>
            <a:rect l="0" t="0" r="r" b="b"/>
            <a:pathLst>
              <a:path w="21588" h="21376" extrusionOk="0">
                <a:moveTo>
                  <a:pt x="12137" y="1"/>
                </a:moveTo>
                <a:cubicBezTo>
                  <a:pt x="12046" y="10"/>
                  <a:pt x="11980" y="77"/>
                  <a:pt x="11955" y="203"/>
                </a:cubicBezTo>
                <a:cubicBezTo>
                  <a:pt x="11925" y="349"/>
                  <a:pt x="11976" y="429"/>
                  <a:pt x="12118" y="461"/>
                </a:cubicBezTo>
                <a:cubicBezTo>
                  <a:pt x="12375" y="518"/>
                  <a:pt x="12447" y="867"/>
                  <a:pt x="12225" y="976"/>
                </a:cubicBezTo>
                <a:cubicBezTo>
                  <a:pt x="12006" y="1084"/>
                  <a:pt x="12016" y="1295"/>
                  <a:pt x="12248" y="1461"/>
                </a:cubicBezTo>
                <a:cubicBezTo>
                  <a:pt x="12504" y="1643"/>
                  <a:pt x="12560" y="1861"/>
                  <a:pt x="12398" y="2031"/>
                </a:cubicBezTo>
                <a:cubicBezTo>
                  <a:pt x="12311" y="2124"/>
                  <a:pt x="12220" y="2118"/>
                  <a:pt x="12131" y="2013"/>
                </a:cubicBezTo>
                <a:cubicBezTo>
                  <a:pt x="12029" y="1894"/>
                  <a:pt x="11960" y="1905"/>
                  <a:pt x="11863" y="2056"/>
                </a:cubicBezTo>
                <a:cubicBezTo>
                  <a:pt x="11745" y="2241"/>
                  <a:pt x="11752" y="2280"/>
                  <a:pt x="11942" y="2467"/>
                </a:cubicBezTo>
                <a:cubicBezTo>
                  <a:pt x="12062" y="2586"/>
                  <a:pt x="12132" y="2756"/>
                  <a:pt x="12108" y="2872"/>
                </a:cubicBezTo>
                <a:cubicBezTo>
                  <a:pt x="12085" y="2982"/>
                  <a:pt x="12046" y="3310"/>
                  <a:pt x="12017" y="3602"/>
                </a:cubicBezTo>
                <a:cubicBezTo>
                  <a:pt x="11957" y="4197"/>
                  <a:pt x="11697" y="4589"/>
                  <a:pt x="11618" y="4203"/>
                </a:cubicBezTo>
                <a:cubicBezTo>
                  <a:pt x="11593" y="4078"/>
                  <a:pt x="11527" y="3976"/>
                  <a:pt x="11475" y="3976"/>
                </a:cubicBezTo>
                <a:cubicBezTo>
                  <a:pt x="11422" y="3976"/>
                  <a:pt x="11304" y="3811"/>
                  <a:pt x="11211" y="3608"/>
                </a:cubicBezTo>
                <a:cubicBezTo>
                  <a:pt x="11117" y="3405"/>
                  <a:pt x="10985" y="3240"/>
                  <a:pt x="10920" y="3240"/>
                </a:cubicBezTo>
                <a:cubicBezTo>
                  <a:pt x="10766" y="3240"/>
                  <a:pt x="10763" y="3920"/>
                  <a:pt x="10917" y="4031"/>
                </a:cubicBezTo>
                <a:cubicBezTo>
                  <a:pt x="11082" y="4151"/>
                  <a:pt x="11082" y="8453"/>
                  <a:pt x="10917" y="8712"/>
                </a:cubicBezTo>
                <a:cubicBezTo>
                  <a:pt x="10829" y="8848"/>
                  <a:pt x="10795" y="8831"/>
                  <a:pt x="10757" y="8644"/>
                </a:cubicBezTo>
                <a:cubicBezTo>
                  <a:pt x="10730" y="8514"/>
                  <a:pt x="10675" y="8446"/>
                  <a:pt x="10636" y="8491"/>
                </a:cubicBezTo>
                <a:cubicBezTo>
                  <a:pt x="10597" y="8536"/>
                  <a:pt x="10547" y="8473"/>
                  <a:pt x="10522" y="8350"/>
                </a:cubicBezTo>
                <a:cubicBezTo>
                  <a:pt x="10478" y="8133"/>
                  <a:pt x="9858" y="7489"/>
                  <a:pt x="9631" y="7424"/>
                </a:cubicBezTo>
                <a:cubicBezTo>
                  <a:pt x="9389" y="7354"/>
                  <a:pt x="9221" y="7675"/>
                  <a:pt x="9246" y="8160"/>
                </a:cubicBezTo>
                <a:cubicBezTo>
                  <a:pt x="9259" y="8418"/>
                  <a:pt x="9313" y="8626"/>
                  <a:pt x="9363" y="8626"/>
                </a:cubicBezTo>
                <a:cubicBezTo>
                  <a:pt x="9414" y="8626"/>
                  <a:pt x="9481" y="8675"/>
                  <a:pt x="9514" y="8736"/>
                </a:cubicBezTo>
                <a:cubicBezTo>
                  <a:pt x="9546" y="8797"/>
                  <a:pt x="9636" y="8847"/>
                  <a:pt x="9713" y="8847"/>
                </a:cubicBezTo>
                <a:cubicBezTo>
                  <a:pt x="9789" y="8847"/>
                  <a:pt x="9900" y="8979"/>
                  <a:pt x="9961" y="9141"/>
                </a:cubicBezTo>
                <a:cubicBezTo>
                  <a:pt x="10021" y="9303"/>
                  <a:pt x="10093" y="9395"/>
                  <a:pt x="10121" y="9344"/>
                </a:cubicBezTo>
                <a:cubicBezTo>
                  <a:pt x="10194" y="9205"/>
                  <a:pt x="10394" y="9560"/>
                  <a:pt x="10741" y="10442"/>
                </a:cubicBezTo>
                <a:lnTo>
                  <a:pt x="11047" y="11227"/>
                </a:lnTo>
                <a:lnTo>
                  <a:pt x="11041" y="14754"/>
                </a:lnTo>
                <a:cubicBezTo>
                  <a:pt x="11033" y="18447"/>
                  <a:pt x="11062" y="19036"/>
                  <a:pt x="11246" y="19036"/>
                </a:cubicBezTo>
                <a:cubicBezTo>
                  <a:pt x="11402" y="19036"/>
                  <a:pt x="11502" y="19622"/>
                  <a:pt x="11423" y="20066"/>
                </a:cubicBezTo>
                <a:cubicBezTo>
                  <a:pt x="11333" y="20568"/>
                  <a:pt x="11372" y="20918"/>
                  <a:pt x="11547" y="21158"/>
                </a:cubicBezTo>
                <a:cubicBezTo>
                  <a:pt x="11862" y="21592"/>
                  <a:pt x="12159" y="21124"/>
                  <a:pt x="12066" y="20343"/>
                </a:cubicBezTo>
                <a:cubicBezTo>
                  <a:pt x="12001" y="19806"/>
                  <a:pt x="12089" y="19257"/>
                  <a:pt x="12216" y="19404"/>
                </a:cubicBezTo>
                <a:cubicBezTo>
                  <a:pt x="12253" y="19448"/>
                  <a:pt x="12306" y="19414"/>
                  <a:pt x="12333" y="19330"/>
                </a:cubicBezTo>
                <a:cubicBezTo>
                  <a:pt x="12436" y="19019"/>
                  <a:pt x="12532" y="19371"/>
                  <a:pt x="12532" y="20066"/>
                </a:cubicBezTo>
                <a:cubicBezTo>
                  <a:pt x="12532" y="21041"/>
                  <a:pt x="12585" y="21250"/>
                  <a:pt x="12842" y="21250"/>
                </a:cubicBezTo>
                <a:cubicBezTo>
                  <a:pt x="13177" y="21250"/>
                  <a:pt x="13284" y="20912"/>
                  <a:pt x="13178" y="20171"/>
                </a:cubicBezTo>
                <a:cubicBezTo>
                  <a:pt x="13105" y="19656"/>
                  <a:pt x="13114" y="19509"/>
                  <a:pt x="13218" y="19294"/>
                </a:cubicBezTo>
                <a:cubicBezTo>
                  <a:pt x="13286" y="19151"/>
                  <a:pt x="13388" y="19036"/>
                  <a:pt x="13446" y="19036"/>
                </a:cubicBezTo>
                <a:cubicBezTo>
                  <a:pt x="13532" y="19036"/>
                  <a:pt x="13550" y="18324"/>
                  <a:pt x="13550" y="15257"/>
                </a:cubicBezTo>
                <a:cubicBezTo>
                  <a:pt x="13550" y="11572"/>
                  <a:pt x="13556" y="11476"/>
                  <a:pt x="13714" y="11399"/>
                </a:cubicBezTo>
                <a:cubicBezTo>
                  <a:pt x="13843" y="11335"/>
                  <a:pt x="13866" y="11238"/>
                  <a:pt x="13828" y="10914"/>
                </a:cubicBezTo>
                <a:cubicBezTo>
                  <a:pt x="13787" y="10563"/>
                  <a:pt x="13843" y="10394"/>
                  <a:pt x="14272" y="9607"/>
                </a:cubicBezTo>
                <a:cubicBezTo>
                  <a:pt x="14543" y="9109"/>
                  <a:pt x="14820" y="8701"/>
                  <a:pt x="14885" y="8699"/>
                </a:cubicBezTo>
                <a:cubicBezTo>
                  <a:pt x="15178" y="8694"/>
                  <a:pt x="15353" y="8007"/>
                  <a:pt x="15176" y="7558"/>
                </a:cubicBezTo>
                <a:cubicBezTo>
                  <a:pt x="15074" y="7303"/>
                  <a:pt x="14690" y="7327"/>
                  <a:pt x="14572" y="7595"/>
                </a:cubicBezTo>
                <a:cubicBezTo>
                  <a:pt x="14518" y="7717"/>
                  <a:pt x="14431" y="7816"/>
                  <a:pt x="14379" y="7816"/>
                </a:cubicBezTo>
                <a:cubicBezTo>
                  <a:pt x="14255" y="7816"/>
                  <a:pt x="13999" y="8371"/>
                  <a:pt x="13880" y="8896"/>
                </a:cubicBezTo>
                <a:cubicBezTo>
                  <a:pt x="13828" y="9125"/>
                  <a:pt x="13741" y="9291"/>
                  <a:pt x="13687" y="9258"/>
                </a:cubicBezTo>
                <a:cubicBezTo>
                  <a:pt x="13617" y="9213"/>
                  <a:pt x="13586" y="8514"/>
                  <a:pt x="13570" y="6663"/>
                </a:cubicBezTo>
                <a:lnTo>
                  <a:pt x="13547" y="4123"/>
                </a:lnTo>
                <a:lnTo>
                  <a:pt x="13792" y="3847"/>
                </a:lnTo>
                <a:cubicBezTo>
                  <a:pt x="14049" y="3553"/>
                  <a:pt x="14029" y="3446"/>
                  <a:pt x="13707" y="3375"/>
                </a:cubicBezTo>
                <a:cubicBezTo>
                  <a:pt x="13574" y="3346"/>
                  <a:pt x="13431" y="3480"/>
                  <a:pt x="13260" y="3786"/>
                </a:cubicBezTo>
                <a:cubicBezTo>
                  <a:pt x="12946" y="4347"/>
                  <a:pt x="12694" y="4496"/>
                  <a:pt x="12637" y="4154"/>
                </a:cubicBezTo>
                <a:cubicBezTo>
                  <a:pt x="12614" y="4018"/>
                  <a:pt x="12563" y="3770"/>
                  <a:pt x="12522" y="3608"/>
                </a:cubicBezTo>
                <a:cubicBezTo>
                  <a:pt x="12440" y="3280"/>
                  <a:pt x="12458" y="2938"/>
                  <a:pt x="12601" y="2283"/>
                </a:cubicBezTo>
                <a:cubicBezTo>
                  <a:pt x="12661" y="2004"/>
                  <a:pt x="12671" y="1737"/>
                  <a:pt x="12627" y="1547"/>
                </a:cubicBezTo>
                <a:cubicBezTo>
                  <a:pt x="12589" y="1382"/>
                  <a:pt x="12581" y="1036"/>
                  <a:pt x="12611" y="780"/>
                </a:cubicBezTo>
                <a:cubicBezTo>
                  <a:pt x="12656" y="382"/>
                  <a:pt x="12638" y="292"/>
                  <a:pt x="12477" y="154"/>
                </a:cubicBezTo>
                <a:cubicBezTo>
                  <a:pt x="12347" y="43"/>
                  <a:pt x="12229" y="-8"/>
                  <a:pt x="12137" y="1"/>
                </a:cubicBezTo>
                <a:close/>
                <a:moveTo>
                  <a:pt x="6877" y="6786"/>
                </a:moveTo>
                <a:cubicBezTo>
                  <a:pt x="6662" y="6786"/>
                  <a:pt x="6564" y="7004"/>
                  <a:pt x="6564" y="7485"/>
                </a:cubicBezTo>
                <a:cubicBezTo>
                  <a:pt x="6564" y="7672"/>
                  <a:pt x="6601" y="7655"/>
                  <a:pt x="6753" y="7387"/>
                </a:cubicBezTo>
                <a:cubicBezTo>
                  <a:pt x="6935" y="7064"/>
                  <a:pt x="7112" y="7069"/>
                  <a:pt x="7112" y="7399"/>
                </a:cubicBezTo>
                <a:cubicBezTo>
                  <a:pt x="7112" y="7485"/>
                  <a:pt x="6945" y="7946"/>
                  <a:pt x="6740" y="8423"/>
                </a:cubicBezTo>
                <a:cubicBezTo>
                  <a:pt x="6408" y="9195"/>
                  <a:pt x="6241" y="9393"/>
                  <a:pt x="5986" y="9307"/>
                </a:cubicBezTo>
                <a:cubicBezTo>
                  <a:pt x="5789" y="9240"/>
                  <a:pt x="5612" y="9490"/>
                  <a:pt x="5633" y="9804"/>
                </a:cubicBezTo>
                <a:cubicBezTo>
                  <a:pt x="5646" y="9988"/>
                  <a:pt x="5607" y="10253"/>
                  <a:pt x="5545" y="10393"/>
                </a:cubicBezTo>
                <a:cubicBezTo>
                  <a:pt x="5456" y="10594"/>
                  <a:pt x="5452" y="10703"/>
                  <a:pt x="5526" y="10926"/>
                </a:cubicBezTo>
                <a:cubicBezTo>
                  <a:pt x="5642" y="11275"/>
                  <a:pt x="5647" y="11754"/>
                  <a:pt x="5536" y="11883"/>
                </a:cubicBezTo>
                <a:cubicBezTo>
                  <a:pt x="5480" y="11948"/>
                  <a:pt x="5490" y="12058"/>
                  <a:pt x="5568" y="12221"/>
                </a:cubicBezTo>
                <a:cubicBezTo>
                  <a:pt x="5724" y="12547"/>
                  <a:pt x="5727" y="14850"/>
                  <a:pt x="5571" y="15269"/>
                </a:cubicBezTo>
                <a:cubicBezTo>
                  <a:pt x="5512" y="15430"/>
                  <a:pt x="5464" y="15665"/>
                  <a:pt x="5464" y="15797"/>
                </a:cubicBezTo>
                <a:cubicBezTo>
                  <a:pt x="5464" y="15929"/>
                  <a:pt x="5412" y="16230"/>
                  <a:pt x="5350" y="16466"/>
                </a:cubicBezTo>
                <a:cubicBezTo>
                  <a:pt x="5239" y="16884"/>
                  <a:pt x="5178" y="17306"/>
                  <a:pt x="5098" y="18238"/>
                </a:cubicBezTo>
                <a:cubicBezTo>
                  <a:pt x="5067" y="18604"/>
                  <a:pt x="5093" y="18713"/>
                  <a:pt x="5213" y="18772"/>
                </a:cubicBezTo>
                <a:cubicBezTo>
                  <a:pt x="5296" y="18813"/>
                  <a:pt x="5422" y="18786"/>
                  <a:pt x="5493" y="18711"/>
                </a:cubicBezTo>
                <a:cubicBezTo>
                  <a:pt x="5564" y="18636"/>
                  <a:pt x="5665" y="18630"/>
                  <a:pt x="5718" y="18692"/>
                </a:cubicBezTo>
                <a:cubicBezTo>
                  <a:pt x="5772" y="18755"/>
                  <a:pt x="5886" y="18806"/>
                  <a:pt x="5973" y="18809"/>
                </a:cubicBezTo>
                <a:cubicBezTo>
                  <a:pt x="6104" y="18814"/>
                  <a:pt x="6127" y="18898"/>
                  <a:pt x="6107" y="19330"/>
                </a:cubicBezTo>
                <a:cubicBezTo>
                  <a:pt x="6093" y="19615"/>
                  <a:pt x="6014" y="19956"/>
                  <a:pt x="5930" y="20091"/>
                </a:cubicBezTo>
                <a:cubicBezTo>
                  <a:pt x="5741" y="20396"/>
                  <a:pt x="5732" y="20929"/>
                  <a:pt x="5914" y="21189"/>
                </a:cubicBezTo>
                <a:cubicBezTo>
                  <a:pt x="6098" y="21452"/>
                  <a:pt x="6167" y="21446"/>
                  <a:pt x="6456" y="21115"/>
                </a:cubicBezTo>
                <a:cubicBezTo>
                  <a:pt x="6669" y="20871"/>
                  <a:pt x="6698" y="20760"/>
                  <a:pt x="6684" y="20269"/>
                </a:cubicBezTo>
                <a:cubicBezTo>
                  <a:pt x="6676" y="19957"/>
                  <a:pt x="6643" y="19586"/>
                  <a:pt x="6609" y="19447"/>
                </a:cubicBezTo>
                <a:cubicBezTo>
                  <a:pt x="6508" y="19024"/>
                  <a:pt x="6594" y="18843"/>
                  <a:pt x="6909" y="18827"/>
                </a:cubicBezTo>
                <a:cubicBezTo>
                  <a:pt x="7259" y="18809"/>
                  <a:pt x="7353" y="19064"/>
                  <a:pt x="7151" y="19484"/>
                </a:cubicBezTo>
                <a:cubicBezTo>
                  <a:pt x="7042" y="19710"/>
                  <a:pt x="7032" y="19814"/>
                  <a:pt x="7105" y="19981"/>
                </a:cubicBezTo>
                <a:cubicBezTo>
                  <a:pt x="7166" y="20117"/>
                  <a:pt x="7169" y="20222"/>
                  <a:pt x="7118" y="20281"/>
                </a:cubicBezTo>
                <a:cubicBezTo>
                  <a:pt x="7019" y="20397"/>
                  <a:pt x="7095" y="20772"/>
                  <a:pt x="7291" y="21140"/>
                </a:cubicBezTo>
                <a:cubicBezTo>
                  <a:pt x="7430" y="21400"/>
                  <a:pt x="7466" y="21409"/>
                  <a:pt x="7729" y="21220"/>
                </a:cubicBezTo>
                <a:cubicBezTo>
                  <a:pt x="7964" y="21050"/>
                  <a:pt x="8010" y="20946"/>
                  <a:pt x="7990" y="20649"/>
                </a:cubicBezTo>
                <a:cubicBezTo>
                  <a:pt x="7976" y="20451"/>
                  <a:pt x="7900" y="20117"/>
                  <a:pt x="7820" y="19907"/>
                </a:cubicBezTo>
                <a:cubicBezTo>
                  <a:pt x="7740" y="19697"/>
                  <a:pt x="7665" y="19367"/>
                  <a:pt x="7650" y="19171"/>
                </a:cubicBezTo>
                <a:cubicBezTo>
                  <a:pt x="7625" y="18829"/>
                  <a:pt x="7643" y="18812"/>
                  <a:pt x="8120" y="18791"/>
                </a:cubicBezTo>
                <a:cubicBezTo>
                  <a:pt x="8393" y="18778"/>
                  <a:pt x="8632" y="18735"/>
                  <a:pt x="8655" y="18692"/>
                </a:cubicBezTo>
                <a:cubicBezTo>
                  <a:pt x="8763" y="18490"/>
                  <a:pt x="8683" y="17508"/>
                  <a:pt x="8486" y="16619"/>
                </a:cubicBezTo>
                <a:cubicBezTo>
                  <a:pt x="8420" y="16324"/>
                  <a:pt x="8366" y="16052"/>
                  <a:pt x="8365" y="16012"/>
                </a:cubicBezTo>
                <a:cubicBezTo>
                  <a:pt x="8363" y="15912"/>
                  <a:pt x="8289" y="15479"/>
                  <a:pt x="8212" y="15122"/>
                </a:cubicBezTo>
                <a:cubicBezTo>
                  <a:pt x="8176" y="14960"/>
                  <a:pt x="8153" y="14010"/>
                  <a:pt x="8159" y="13012"/>
                </a:cubicBezTo>
                <a:cubicBezTo>
                  <a:pt x="8169" y="11623"/>
                  <a:pt x="8198" y="11173"/>
                  <a:pt x="8283" y="11073"/>
                </a:cubicBezTo>
                <a:cubicBezTo>
                  <a:pt x="8378" y="10963"/>
                  <a:pt x="8374" y="10884"/>
                  <a:pt x="8260" y="10558"/>
                </a:cubicBezTo>
                <a:cubicBezTo>
                  <a:pt x="8165" y="10284"/>
                  <a:pt x="8151" y="10097"/>
                  <a:pt x="8205" y="9908"/>
                </a:cubicBezTo>
                <a:cubicBezTo>
                  <a:pt x="8262" y="9707"/>
                  <a:pt x="8242" y="9604"/>
                  <a:pt x="8130" y="9472"/>
                </a:cubicBezTo>
                <a:cubicBezTo>
                  <a:pt x="8027" y="9351"/>
                  <a:pt x="7967" y="9344"/>
                  <a:pt x="7931" y="9454"/>
                </a:cubicBezTo>
                <a:cubicBezTo>
                  <a:pt x="7894" y="9565"/>
                  <a:pt x="7854" y="9567"/>
                  <a:pt x="7794" y="9454"/>
                </a:cubicBezTo>
                <a:cubicBezTo>
                  <a:pt x="7747" y="9366"/>
                  <a:pt x="7627" y="9295"/>
                  <a:pt x="7526" y="9295"/>
                </a:cubicBezTo>
                <a:cubicBezTo>
                  <a:pt x="7426" y="9295"/>
                  <a:pt x="7323" y="9195"/>
                  <a:pt x="7298" y="9074"/>
                </a:cubicBezTo>
                <a:cubicBezTo>
                  <a:pt x="7273" y="8952"/>
                  <a:pt x="7188" y="8847"/>
                  <a:pt x="7109" y="8847"/>
                </a:cubicBezTo>
                <a:cubicBezTo>
                  <a:pt x="6896" y="8847"/>
                  <a:pt x="6848" y="8591"/>
                  <a:pt x="7027" y="8411"/>
                </a:cubicBezTo>
                <a:cubicBezTo>
                  <a:pt x="7221" y="8216"/>
                  <a:pt x="7327" y="7309"/>
                  <a:pt x="7190" y="7000"/>
                </a:cubicBezTo>
                <a:cubicBezTo>
                  <a:pt x="7137" y="6879"/>
                  <a:pt x="6996" y="6786"/>
                  <a:pt x="6877" y="6786"/>
                </a:cubicBezTo>
                <a:close/>
                <a:moveTo>
                  <a:pt x="19366" y="6786"/>
                </a:moveTo>
                <a:cubicBezTo>
                  <a:pt x="19322" y="6786"/>
                  <a:pt x="19234" y="6984"/>
                  <a:pt x="19167" y="7227"/>
                </a:cubicBezTo>
                <a:cubicBezTo>
                  <a:pt x="19100" y="7471"/>
                  <a:pt x="19017" y="7669"/>
                  <a:pt x="18984" y="7669"/>
                </a:cubicBezTo>
                <a:cubicBezTo>
                  <a:pt x="18951" y="7669"/>
                  <a:pt x="18918" y="7838"/>
                  <a:pt x="18909" y="8043"/>
                </a:cubicBezTo>
                <a:cubicBezTo>
                  <a:pt x="18897" y="8320"/>
                  <a:pt x="18943" y="8448"/>
                  <a:pt x="19088" y="8552"/>
                </a:cubicBezTo>
                <a:cubicBezTo>
                  <a:pt x="19196" y="8629"/>
                  <a:pt x="19284" y="8763"/>
                  <a:pt x="19284" y="8847"/>
                </a:cubicBezTo>
                <a:cubicBezTo>
                  <a:pt x="19284" y="9064"/>
                  <a:pt x="19343" y="9031"/>
                  <a:pt x="19499" y="8736"/>
                </a:cubicBezTo>
                <a:cubicBezTo>
                  <a:pt x="19664" y="8428"/>
                  <a:pt x="19576" y="7876"/>
                  <a:pt x="19343" y="7761"/>
                </a:cubicBezTo>
                <a:cubicBezTo>
                  <a:pt x="19206" y="7694"/>
                  <a:pt x="19203" y="7666"/>
                  <a:pt x="19320" y="7239"/>
                </a:cubicBezTo>
                <a:cubicBezTo>
                  <a:pt x="19389" y="6990"/>
                  <a:pt x="19409" y="6786"/>
                  <a:pt x="19366" y="6786"/>
                </a:cubicBezTo>
                <a:close/>
                <a:moveTo>
                  <a:pt x="18018" y="8859"/>
                </a:moveTo>
                <a:lnTo>
                  <a:pt x="17339" y="8877"/>
                </a:lnTo>
                <a:cubicBezTo>
                  <a:pt x="16732" y="8894"/>
                  <a:pt x="16643" y="8937"/>
                  <a:pt x="16487" y="9252"/>
                </a:cubicBezTo>
                <a:cubicBezTo>
                  <a:pt x="16363" y="9504"/>
                  <a:pt x="16253" y="9587"/>
                  <a:pt x="16093" y="9546"/>
                </a:cubicBezTo>
                <a:cubicBezTo>
                  <a:pt x="15737" y="9456"/>
                  <a:pt x="15607" y="10009"/>
                  <a:pt x="15610" y="11601"/>
                </a:cubicBezTo>
                <a:cubicBezTo>
                  <a:pt x="15613" y="13761"/>
                  <a:pt x="15450" y="15865"/>
                  <a:pt x="15303" y="15588"/>
                </a:cubicBezTo>
                <a:cubicBezTo>
                  <a:pt x="15275" y="15537"/>
                  <a:pt x="15214" y="15641"/>
                  <a:pt x="15166" y="15821"/>
                </a:cubicBezTo>
                <a:cubicBezTo>
                  <a:pt x="15118" y="16002"/>
                  <a:pt x="15010" y="16217"/>
                  <a:pt x="14924" y="16300"/>
                </a:cubicBezTo>
                <a:cubicBezTo>
                  <a:pt x="14344" y="16862"/>
                  <a:pt x="14105" y="17579"/>
                  <a:pt x="14363" y="17981"/>
                </a:cubicBezTo>
                <a:cubicBezTo>
                  <a:pt x="14532" y="18245"/>
                  <a:pt x="14979" y="17985"/>
                  <a:pt x="15195" y="17496"/>
                </a:cubicBezTo>
                <a:cubicBezTo>
                  <a:pt x="15417" y="16994"/>
                  <a:pt x="15514" y="17656"/>
                  <a:pt x="15345" y="18533"/>
                </a:cubicBezTo>
                <a:cubicBezTo>
                  <a:pt x="15209" y="19242"/>
                  <a:pt x="15338" y="19462"/>
                  <a:pt x="15893" y="19453"/>
                </a:cubicBezTo>
                <a:cubicBezTo>
                  <a:pt x="16531" y="19443"/>
                  <a:pt x="16968" y="19823"/>
                  <a:pt x="16690" y="20146"/>
                </a:cubicBezTo>
                <a:cubicBezTo>
                  <a:pt x="16645" y="20199"/>
                  <a:pt x="16619" y="20454"/>
                  <a:pt x="16634" y="20711"/>
                </a:cubicBezTo>
                <a:cubicBezTo>
                  <a:pt x="16656" y="21083"/>
                  <a:pt x="16705" y="21184"/>
                  <a:pt x="16863" y="21220"/>
                </a:cubicBezTo>
                <a:cubicBezTo>
                  <a:pt x="17108" y="21275"/>
                  <a:pt x="17255" y="20958"/>
                  <a:pt x="17316" y="20244"/>
                </a:cubicBezTo>
                <a:cubicBezTo>
                  <a:pt x="17359" y="19747"/>
                  <a:pt x="17387" y="19695"/>
                  <a:pt x="17636" y="19655"/>
                </a:cubicBezTo>
                <a:cubicBezTo>
                  <a:pt x="17787" y="19632"/>
                  <a:pt x="18051" y="19667"/>
                  <a:pt x="18223" y="19735"/>
                </a:cubicBezTo>
                <a:cubicBezTo>
                  <a:pt x="18515" y="19850"/>
                  <a:pt x="18540" y="19904"/>
                  <a:pt x="18579" y="20447"/>
                </a:cubicBezTo>
                <a:cubicBezTo>
                  <a:pt x="18602" y="20768"/>
                  <a:pt x="18647" y="21105"/>
                  <a:pt x="18677" y="21195"/>
                </a:cubicBezTo>
                <a:cubicBezTo>
                  <a:pt x="18707" y="21286"/>
                  <a:pt x="18819" y="21326"/>
                  <a:pt x="18928" y="21287"/>
                </a:cubicBezTo>
                <a:cubicBezTo>
                  <a:pt x="19122" y="21218"/>
                  <a:pt x="19136" y="21162"/>
                  <a:pt x="19160" y="20287"/>
                </a:cubicBezTo>
                <a:cubicBezTo>
                  <a:pt x="19167" y="20049"/>
                  <a:pt x="19218" y="19999"/>
                  <a:pt x="19428" y="20017"/>
                </a:cubicBezTo>
                <a:cubicBezTo>
                  <a:pt x="19571" y="20030"/>
                  <a:pt x="19750" y="20146"/>
                  <a:pt x="19826" y="20275"/>
                </a:cubicBezTo>
                <a:cubicBezTo>
                  <a:pt x="19953" y="20491"/>
                  <a:pt x="20395" y="20628"/>
                  <a:pt x="20283" y="20416"/>
                </a:cubicBezTo>
                <a:cubicBezTo>
                  <a:pt x="20255" y="20365"/>
                  <a:pt x="20285" y="20187"/>
                  <a:pt x="20348" y="20017"/>
                </a:cubicBezTo>
                <a:cubicBezTo>
                  <a:pt x="20411" y="19848"/>
                  <a:pt x="20462" y="19526"/>
                  <a:pt x="20462" y="19306"/>
                </a:cubicBezTo>
                <a:cubicBezTo>
                  <a:pt x="20462" y="19086"/>
                  <a:pt x="20500" y="18718"/>
                  <a:pt x="20547" y="18490"/>
                </a:cubicBezTo>
                <a:lnTo>
                  <a:pt x="20632" y="18079"/>
                </a:lnTo>
                <a:lnTo>
                  <a:pt x="20802" y="18465"/>
                </a:lnTo>
                <a:cubicBezTo>
                  <a:pt x="21001" y="18918"/>
                  <a:pt x="21283" y="19217"/>
                  <a:pt x="21363" y="19067"/>
                </a:cubicBezTo>
                <a:cubicBezTo>
                  <a:pt x="21394" y="19009"/>
                  <a:pt x="21459" y="18963"/>
                  <a:pt x="21510" y="18962"/>
                </a:cubicBezTo>
                <a:cubicBezTo>
                  <a:pt x="21563" y="18962"/>
                  <a:pt x="21595" y="18760"/>
                  <a:pt x="21588" y="18472"/>
                </a:cubicBezTo>
                <a:cubicBezTo>
                  <a:pt x="21578" y="18077"/>
                  <a:pt x="21484" y="17807"/>
                  <a:pt x="21098" y="17116"/>
                </a:cubicBezTo>
                <a:cubicBezTo>
                  <a:pt x="20577" y="16180"/>
                  <a:pt x="20589" y="16264"/>
                  <a:pt x="20619" y="14239"/>
                </a:cubicBezTo>
                <a:cubicBezTo>
                  <a:pt x="20654" y="11816"/>
                  <a:pt x="20682" y="10971"/>
                  <a:pt x="20730" y="10761"/>
                </a:cubicBezTo>
                <a:cubicBezTo>
                  <a:pt x="20767" y="10596"/>
                  <a:pt x="20709" y="10472"/>
                  <a:pt x="20524" y="10319"/>
                </a:cubicBezTo>
                <a:cubicBezTo>
                  <a:pt x="20382" y="10202"/>
                  <a:pt x="20266" y="10005"/>
                  <a:pt x="20266" y="9883"/>
                </a:cubicBezTo>
                <a:cubicBezTo>
                  <a:pt x="20266" y="9670"/>
                  <a:pt x="20084" y="9574"/>
                  <a:pt x="19695" y="9583"/>
                </a:cubicBezTo>
                <a:cubicBezTo>
                  <a:pt x="19597" y="9585"/>
                  <a:pt x="19497" y="9489"/>
                  <a:pt x="19473" y="9374"/>
                </a:cubicBezTo>
                <a:cubicBezTo>
                  <a:pt x="19415" y="9087"/>
                  <a:pt x="18892" y="9244"/>
                  <a:pt x="18736" y="9595"/>
                </a:cubicBezTo>
                <a:cubicBezTo>
                  <a:pt x="18671" y="9741"/>
                  <a:pt x="18492" y="9881"/>
                  <a:pt x="18341" y="9908"/>
                </a:cubicBezTo>
                <a:cubicBezTo>
                  <a:pt x="18075" y="9954"/>
                  <a:pt x="18067" y="9941"/>
                  <a:pt x="18044" y="9411"/>
                </a:cubicBezTo>
                <a:lnTo>
                  <a:pt x="18018" y="8859"/>
                </a:lnTo>
                <a:close/>
                <a:moveTo>
                  <a:pt x="2249" y="9736"/>
                </a:moveTo>
                <a:cubicBezTo>
                  <a:pt x="2134" y="9736"/>
                  <a:pt x="2091" y="10134"/>
                  <a:pt x="2057" y="11484"/>
                </a:cubicBezTo>
                <a:lnTo>
                  <a:pt x="2027" y="12717"/>
                </a:lnTo>
                <a:lnTo>
                  <a:pt x="1620" y="12779"/>
                </a:lnTo>
                <a:cubicBezTo>
                  <a:pt x="1396" y="12812"/>
                  <a:pt x="1146" y="12772"/>
                  <a:pt x="1062" y="12687"/>
                </a:cubicBezTo>
                <a:cubicBezTo>
                  <a:pt x="950" y="12575"/>
                  <a:pt x="854" y="12587"/>
                  <a:pt x="709" y="12730"/>
                </a:cubicBezTo>
                <a:cubicBezTo>
                  <a:pt x="511" y="12924"/>
                  <a:pt x="508" y="12949"/>
                  <a:pt x="477" y="15036"/>
                </a:cubicBezTo>
                <a:cubicBezTo>
                  <a:pt x="455" y="16558"/>
                  <a:pt x="416" y="17217"/>
                  <a:pt x="337" y="17392"/>
                </a:cubicBezTo>
                <a:cubicBezTo>
                  <a:pt x="205" y="17684"/>
                  <a:pt x="16" y="18545"/>
                  <a:pt x="1" y="18925"/>
                </a:cubicBezTo>
                <a:cubicBezTo>
                  <a:pt x="-5" y="19077"/>
                  <a:pt x="47" y="19251"/>
                  <a:pt x="115" y="19318"/>
                </a:cubicBezTo>
                <a:cubicBezTo>
                  <a:pt x="257" y="19457"/>
                  <a:pt x="590" y="19272"/>
                  <a:pt x="605" y="19042"/>
                </a:cubicBezTo>
                <a:cubicBezTo>
                  <a:pt x="610" y="18958"/>
                  <a:pt x="619" y="18805"/>
                  <a:pt x="624" y="18705"/>
                </a:cubicBezTo>
                <a:cubicBezTo>
                  <a:pt x="630" y="18604"/>
                  <a:pt x="734" y="18434"/>
                  <a:pt x="856" y="18324"/>
                </a:cubicBezTo>
                <a:cubicBezTo>
                  <a:pt x="1050" y="18149"/>
                  <a:pt x="1094" y="18158"/>
                  <a:pt x="1225" y="18380"/>
                </a:cubicBezTo>
                <a:cubicBezTo>
                  <a:pt x="1337" y="18571"/>
                  <a:pt x="1355" y="18696"/>
                  <a:pt x="1296" y="18901"/>
                </a:cubicBezTo>
                <a:cubicBezTo>
                  <a:pt x="1201" y="19235"/>
                  <a:pt x="1122" y="20765"/>
                  <a:pt x="1189" y="20968"/>
                </a:cubicBezTo>
                <a:cubicBezTo>
                  <a:pt x="1216" y="21050"/>
                  <a:pt x="1349" y="21097"/>
                  <a:pt x="1486" y="21073"/>
                </a:cubicBezTo>
                <a:cubicBezTo>
                  <a:pt x="1734" y="21027"/>
                  <a:pt x="1733" y="21025"/>
                  <a:pt x="1714" y="20214"/>
                </a:cubicBezTo>
                <a:cubicBezTo>
                  <a:pt x="1704" y="19767"/>
                  <a:pt x="1686" y="19174"/>
                  <a:pt x="1675" y="18895"/>
                </a:cubicBezTo>
                <a:cubicBezTo>
                  <a:pt x="1656" y="18426"/>
                  <a:pt x="1673" y="18386"/>
                  <a:pt x="1890" y="18361"/>
                </a:cubicBezTo>
                <a:cubicBezTo>
                  <a:pt x="2020" y="18346"/>
                  <a:pt x="2206" y="18396"/>
                  <a:pt x="2305" y="18465"/>
                </a:cubicBezTo>
                <a:cubicBezTo>
                  <a:pt x="2475" y="18586"/>
                  <a:pt x="2483" y="18654"/>
                  <a:pt x="2461" y="19809"/>
                </a:cubicBezTo>
                <a:lnTo>
                  <a:pt x="2439" y="21030"/>
                </a:lnTo>
                <a:lnTo>
                  <a:pt x="2713" y="21030"/>
                </a:lnTo>
                <a:lnTo>
                  <a:pt x="2990" y="21030"/>
                </a:lnTo>
                <a:lnTo>
                  <a:pt x="2974" y="20367"/>
                </a:lnTo>
                <a:cubicBezTo>
                  <a:pt x="2966" y="20002"/>
                  <a:pt x="2936" y="19533"/>
                  <a:pt x="2909" y="19330"/>
                </a:cubicBezTo>
                <a:cubicBezTo>
                  <a:pt x="2812" y="18614"/>
                  <a:pt x="2827" y="18538"/>
                  <a:pt x="3085" y="18435"/>
                </a:cubicBezTo>
                <a:cubicBezTo>
                  <a:pt x="3400" y="18309"/>
                  <a:pt x="3561" y="18522"/>
                  <a:pt x="3594" y="19110"/>
                </a:cubicBezTo>
                <a:cubicBezTo>
                  <a:pt x="3615" y="19490"/>
                  <a:pt x="3652" y="19561"/>
                  <a:pt x="3871" y="19600"/>
                </a:cubicBezTo>
                <a:cubicBezTo>
                  <a:pt x="4113" y="19644"/>
                  <a:pt x="4129" y="19618"/>
                  <a:pt x="4129" y="19152"/>
                </a:cubicBezTo>
                <a:cubicBezTo>
                  <a:pt x="4129" y="18882"/>
                  <a:pt x="4060" y="18422"/>
                  <a:pt x="3976" y="18128"/>
                </a:cubicBezTo>
                <a:cubicBezTo>
                  <a:pt x="3892" y="17834"/>
                  <a:pt x="3841" y="17553"/>
                  <a:pt x="3865" y="17508"/>
                </a:cubicBezTo>
                <a:cubicBezTo>
                  <a:pt x="3889" y="17464"/>
                  <a:pt x="3828" y="17209"/>
                  <a:pt x="3728" y="16944"/>
                </a:cubicBezTo>
                <a:cubicBezTo>
                  <a:pt x="3563" y="16509"/>
                  <a:pt x="3545" y="16329"/>
                  <a:pt x="3565" y="15085"/>
                </a:cubicBezTo>
                <a:cubicBezTo>
                  <a:pt x="3592" y="13325"/>
                  <a:pt x="3497" y="12842"/>
                  <a:pt x="3108" y="12810"/>
                </a:cubicBezTo>
                <a:cubicBezTo>
                  <a:pt x="2956" y="12797"/>
                  <a:pt x="2707" y="12779"/>
                  <a:pt x="2556" y="12767"/>
                </a:cubicBezTo>
                <a:lnTo>
                  <a:pt x="2282" y="12742"/>
                </a:lnTo>
                <a:lnTo>
                  <a:pt x="2305" y="11239"/>
                </a:lnTo>
                <a:cubicBezTo>
                  <a:pt x="2318" y="10341"/>
                  <a:pt x="2295" y="9736"/>
                  <a:pt x="2249" y="9736"/>
                </a:cubicBezTo>
                <a:close/>
              </a:path>
            </a:pathLst>
          </a:custGeom>
          <a:ln w="12700">
            <a:miter lim="400000"/>
          </a:ln>
        </p:spPr>
      </p:pic>
      <p:sp>
        <p:nvSpPr>
          <p:cNvPr id="62" name="Role play  The children will be able to perform and role play in a range of different spaces. Including; a home corner and a farm shop.">
            <a:extLst>
              <a:ext uri="{FF2B5EF4-FFF2-40B4-BE49-F238E27FC236}">
                <a16:creationId xmlns:a16="http://schemas.microsoft.com/office/drawing/2014/main" id="{28E282B9-3FAF-4E19-92C6-ED6057449F09}"/>
              </a:ext>
            </a:extLst>
          </p:cNvPr>
          <p:cNvSpPr txBox="1"/>
          <p:nvPr/>
        </p:nvSpPr>
        <p:spPr>
          <a:xfrm>
            <a:off x="14888226" y="7081288"/>
            <a:ext cx="2539191" cy="2595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800" u="sng" dirty="0">
                <a:latin typeface="Noteworthy Bold"/>
                <a:sym typeface="Noteworthy Bold"/>
              </a:rPr>
              <a:t>Art</a:t>
            </a:r>
            <a:r>
              <a:rPr kumimoji="0" sz="1800" i="0" u="sng" strike="noStrike" kern="0" cap="none" spc="0" normalizeH="0" baseline="0" noProof="0" dirty="0">
                <a:ln>
                  <a:noFill/>
                </a:ln>
                <a:solidFill>
                  <a:srgbClr val="000000"/>
                </a:solidFill>
                <a:effectLst/>
                <a:uLnTx/>
                <a:uFillTx/>
                <a:latin typeface="Noteworthy Bold"/>
                <a:sym typeface="Noteworthy Bold"/>
              </a:rPr>
              <a:t> </a:t>
            </a:r>
            <a:r>
              <a:rPr kumimoji="0" lang="en-GB" sz="1800" i="0" u="sng" strike="noStrike" kern="0" cap="none" spc="0" normalizeH="0" baseline="0" noProof="0" dirty="0">
                <a:ln>
                  <a:noFill/>
                </a:ln>
                <a:solidFill>
                  <a:srgbClr val="000000"/>
                </a:solidFill>
                <a:effectLst/>
                <a:uLnTx/>
                <a:uFillTx/>
                <a:latin typeface="Noteworthy Bold"/>
                <a:sym typeface="Noteworthy Bold"/>
              </a:rPr>
              <a:t>and Design</a:t>
            </a:r>
          </a:p>
          <a:p>
            <a:pPr marL="0" marR="0" lvl="0" indent="0" algn="l"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800" noProof="0" dirty="0">
                <a:latin typeface="Noteworthy Bold"/>
                <a:sym typeface="Noteworthy Bold"/>
              </a:rPr>
              <a:t>We will be having fun creating mixed up animals on Switchzoo.com and then creating our own mixed up animals using paints, pens, crayons, pastels (children’s choice)</a:t>
            </a:r>
            <a:endParaRPr kumimoji="0" lang="en-GB" sz="1800" i="0" strike="noStrike" kern="0" cap="none" spc="0" normalizeH="0" baseline="0" noProof="0" dirty="0">
              <a:ln>
                <a:noFill/>
              </a:ln>
              <a:solidFill>
                <a:srgbClr val="000000"/>
              </a:solidFill>
              <a:effectLst/>
              <a:uLnTx/>
              <a:uFillTx/>
              <a:latin typeface="Noteworthy Bold"/>
              <a:sym typeface="Noteworthy Bold"/>
            </a:endParaRPr>
          </a:p>
        </p:txBody>
      </p:sp>
      <p:sp>
        <p:nvSpPr>
          <p:cNvPr id="10" name="TextBox 9"/>
          <p:cNvSpPr txBox="1"/>
          <p:nvPr/>
        </p:nvSpPr>
        <p:spPr>
          <a:xfrm>
            <a:off x="6595672" y="7079792"/>
            <a:ext cx="3625570" cy="1623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3" name="TextBox 12"/>
          <p:cNvSpPr txBox="1"/>
          <p:nvPr/>
        </p:nvSpPr>
        <p:spPr>
          <a:xfrm>
            <a:off x="6593191" y="6931743"/>
            <a:ext cx="3591006" cy="3949799"/>
          </a:xfrm>
          <a:prstGeom prst="rect">
            <a:avLst/>
          </a:prstGeom>
          <a:noFill/>
          <a:ln w="63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200" b="0" dirty="0">
                <a:latin typeface="Noteworthy Light"/>
              </a:rPr>
              <a:t>One of the best things you can do to help children learn to read is to drop the  /uh/ sound when saying a letter sound. The technical term for this is a 'schwa' and avoiding adding it to the end will mean you are using the 'pure sound'. The common phonemes where an /uh/ is unnecessarily added are:</a:t>
            </a:r>
          </a:p>
          <a:p>
            <a:r>
              <a:rPr lang="en-GB" sz="1200" b="0" dirty="0" err="1">
                <a:latin typeface="Noteworthy Light"/>
              </a:rPr>
              <a:t>mmmmm</a:t>
            </a:r>
            <a:r>
              <a:rPr lang="en-GB" sz="1200" b="0" dirty="0">
                <a:latin typeface="Noteworthy Light"/>
              </a:rPr>
              <a:t> not </a:t>
            </a:r>
            <a:r>
              <a:rPr lang="en-GB" sz="1200" b="0" dirty="0" err="1">
                <a:latin typeface="Noteworthy Light"/>
              </a:rPr>
              <a:t>muh</a:t>
            </a:r>
            <a:endParaRPr lang="en-GB" sz="1200" b="0" dirty="0">
              <a:latin typeface="Noteworthy Light"/>
            </a:endParaRPr>
          </a:p>
          <a:p>
            <a:r>
              <a:rPr lang="en-GB" sz="1200" b="0" dirty="0" err="1">
                <a:latin typeface="Noteworthy Light"/>
              </a:rPr>
              <a:t>ssssss</a:t>
            </a:r>
            <a:r>
              <a:rPr lang="en-GB" sz="1200" b="0" dirty="0">
                <a:latin typeface="Noteworthy Light"/>
              </a:rPr>
              <a:t> not </a:t>
            </a:r>
            <a:r>
              <a:rPr lang="en-GB" sz="1200" b="0" dirty="0" err="1">
                <a:latin typeface="Noteworthy Light"/>
              </a:rPr>
              <a:t>suh</a:t>
            </a:r>
            <a:endParaRPr lang="en-GB" sz="1200" b="0" dirty="0">
              <a:latin typeface="Noteworthy Light"/>
            </a:endParaRPr>
          </a:p>
          <a:p>
            <a:r>
              <a:rPr lang="en-GB" sz="1200" b="0" dirty="0" err="1">
                <a:latin typeface="Noteworthy Light"/>
              </a:rPr>
              <a:t>llllll</a:t>
            </a:r>
            <a:r>
              <a:rPr lang="en-GB" sz="1200" b="0" dirty="0">
                <a:latin typeface="Noteworthy Light"/>
              </a:rPr>
              <a:t> not </a:t>
            </a:r>
            <a:r>
              <a:rPr lang="en-GB" sz="1200" b="0" dirty="0" err="1">
                <a:latin typeface="Noteworthy Light"/>
              </a:rPr>
              <a:t>luh</a:t>
            </a:r>
            <a:endParaRPr lang="en-GB" sz="1200" b="0" dirty="0">
              <a:latin typeface="Noteworthy Light"/>
            </a:endParaRPr>
          </a:p>
          <a:p>
            <a:r>
              <a:rPr lang="en-GB" sz="1200" b="0" dirty="0" err="1">
                <a:latin typeface="Noteworthy Light"/>
              </a:rPr>
              <a:t>rrrr</a:t>
            </a:r>
            <a:r>
              <a:rPr lang="en-GB" sz="1200" b="0" dirty="0">
                <a:latin typeface="Noteworthy Light"/>
              </a:rPr>
              <a:t> not </a:t>
            </a:r>
            <a:r>
              <a:rPr lang="en-GB" sz="1200" b="0" dirty="0" err="1">
                <a:latin typeface="Noteworthy Light"/>
              </a:rPr>
              <a:t>ruh</a:t>
            </a:r>
            <a:endParaRPr lang="en-GB" sz="1200" b="0" dirty="0">
              <a:latin typeface="Noteworthy Light"/>
            </a:endParaRPr>
          </a:p>
          <a:p>
            <a:r>
              <a:rPr lang="en-GB" sz="1200" b="0" dirty="0">
                <a:latin typeface="Noteworthy Light"/>
              </a:rPr>
              <a:t>p </a:t>
            </a:r>
            <a:r>
              <a:rPr lang="en-GB" sz="1200" b="0" dirty="0" err="1">
                <a:latin typeface="Noteworthy Light"/>
              </a:rPr>
              <a:t>p</a:t>
            </a:r>
            <a:r>
              <a:rPr lang="en-GB" sz="1200" b="0" dirty="0">
                <a:latin typeface="Noteworthy Light"/>
              </a:rPr>
              <a:t> </a:t>
            </a:r>
            <a:r>
              <a:rPr lang="en-GB" sz="1200" b="0" dirty="0" err="1">
                <a:latin typeface="Noteworthy Light"/>
              </a:rPr>
              <a:t>p</a:t>
            </a:r>
            <a:r>
              <a:rPr lang="en-GB" sz="1200" b="0" dirty="0">
                <a:latin typeface="Noteworthy Light"/>
              </a:rPr>
              <a:t> not </a:t>
            </a:r>
            <a:r>
              <a:rPr lang="en-GB" sz="1200" b="0" dirty="0" err="1">
                <a:latin typeface="Noteworthy Light"/>
              </a:rPr>
              <a:t>puh</a:t>
            </a:r>
            <a:endParaRPr lang="en-GB" sz="1200" b="0" dirty="0">
              <a:latin typeface="Noteworthy Light"/>
            </a:endParaRPr>
          </a:p>
          <a:p>
            <a:r>
              <a:rPr lang="en-GB" sz="1200" b="0" dirty="0">
                <a:latin typeface="Noteworthy Light"/>
              </a:rPr>
              <a:t>Modelling the 'pure sounds' means that it is easier for children to push them all together to form the word. So, instead of saying '</a:t>
            </a:r>
            <a:r>
              <a:rPr lang="en-GB" sz="1200" b="0" dirty="0" err="1">
                <a:latin typeface="Noteworthy Light"/>
              </a:rPr>
              <a:t>suh</a:t>
            </a:r>
            <a:r>
              <a:rPr lang="en-GB" sz="1200" b="0" dirty="0">
                <a:latin typeface="Noteworthy Light"/>
              </a:rPr>
              <a:t>', 'u', '</a:t>
            </a:r>
            <a:r>
              <a:rPr lang="en-GB" sz="1200" b="0" dirty="0" err="1">
                <a:latin typeface="Noteworthy Light"/>
              </a:rPr>
              <a:t>nuh</a:t>
            </a:r>
            <a:r>
              <a:rPr lang="en-GB" sz="1200" b="0" dirty="0">
                <a:latin typeface="Noteworthy Light"/>
              </a:rPr>
              <a:t>' use '</a:t>
            </a:r>
            <a:r>
              <a:rPr lang="en-GB" sz="1200" b="0" dirty="0" err="1">
                <a:latin typeface="Noteworthy Light"/>
              </a:rPr>
              <a:t>ssss</a:t>
            </a:r>
            <a:r>
              <a:rPr lang="en-GB" sz="1200" b="0" dirty="0">
                <a:latin typeface="Noteworthy Light"/>
              </a:rPr>
              <a:t>', 'u', '</a:t>
            </a:r>
            <a:r>
              <a:rPr lang="en-GB" sz="1200" b="0" dirty="0" err="1">
                <a:latin typeface="Noteworthy Light"/>
              </a:rPr>
              <a:t>nnnn</a:t>
            </a:r>
            <a:r>
              <a:rPr lang="en-GB" sz="1200" b="0" dirty="0">
                <a:latin typeface="Noteworthy Light"/>
              </a:rPr>
              <a:t>' to make the word 'sun'. </a:t>
            </a:r>
          </a:p>
          <a:p>
            <a:r>
              <a:rPr lang="en-GB" sz="1200" b="0" dirty="0">
                <a:latin typeface="Noteworthy Light"/>
              </a:rPr>
              <a:t>Listening to adults use the correct pronunciation also means that children are more likely to say the sounds correctly and this gives them a greater chance to blend them to form words independently.</a:t>
            </a:r>
          </a:p>
          <a:p>
            <a:pPr marL="0" marR="0" indent="0" algn="ctr" defTabSz="825500" rtl="0" fontAlgn="auto" latinLnBrk="0" hangingPunct="0">
              <a:lnSpc>
                <a:spcPct val="100000"/>
              </a:lnSpc>
              <a:spcBef>
                <a:spcPts val="0"/>
              </a:spcBef>
              <a:spcAft>
                <a:spcPts val="0"/>
              </a:spcAft>
              <a:buClrTx/>
              <a:buSzTx/>
              <a:buFontTx/>
              <a:buNone/>
              <a:tabLst/>
            </a:pPr>
            <a:endParaRPr kumimoji="0" lang="en-GB" sz="1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Rectangle 16"/>
          <p:cNvSpPr/>
          <p:nvPr/>
        </p:nvSpPr>
        <p:spPr>
          <a:xfrm>
            <a:off x="14398714" y="6152465"/>
            <a:ext cx="4923530" cy="1077218"/>
          </a:xfrm>
          <a:prstGeom prst="rect">
            <a:avLst/>
          </a:prstGeom>
        </p:spPr>
        <p:txBody>
          <a:bodyPr wrap="square">
            <a:spAutoFit/>
          </a:bodyPr>
          <a:lstStyle/>
          <a:p>
            <a:pPr lvl="0">
              <a:defRPr sz="2600" b="0" u="sng">
                <a:latin typeface="Noteworthy Bold"/>
                <a:ea typeface="Noteworthy Bold"/>
                <a:cs typeface="Noteworthy Bold"/>
                <a:sym typeface="Noteworthy Bold"/>
              </a:defRPr>
            </a:pPr>
            <a:r>
              <a:rPr lang="en-GB" sz="3200" b="0" u="sng" dirty="0">
                <a:latin typeface="Noteworthy Bold"/>
                <a:sym typeface="Noteworthy Bold"/>
              </a:rPr>
              <a:t>Expressive arts and          design     </a:t>
            </a:r>
          </a:p>
        </p:txBody>
      </p:sp>
      <p:sp>
        <p:nvSpPr>
          <p:cNvPr id="60" name="Gross motor Children use their gross motor skills to perform every day functions, such as walking and running, playground skills (e.g. climbing) and sporting skills (e.g. catching, throwing and hitting a ball with a bat). We will practice these skills du"/>
          <p:cNvSpPr txBox="1"/>
          <p:nvPr/>
        </p:nvSpPr>
        <p:spPr>
          <a:xfrm>
            <a:off x="242299" y="5206061"/>
            <a:ext cx="5536743"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pic>
        <p:nvPicPr>
          <p:cNvPr id="61" name="Picture 60"/>
          <p:cNvPicPr>
            <a:picLocks noChangeAspect="1"/>
          </p:cNvPicPr>
          <p:nvPr/>
        </p:nvPicPr>
        <p:blipFill>
          <a:blip r:embed="rId11"/>
          <a:stretch>
            <a:fillRect/>
          </a:stretch>
        </p:blipFill>
        <p:spPr>
          <a:xfrm>
            <a:off x="795207" y="2312157"/>
            <a:ext cx="4853136" cy="2810914"/>
          </a:xfrm>
          <a:prstGeom prst="rect">
            <a:avLst/>
          </a:prstGeom>
        </p:spPr>
      </p:pic>
      <p:pic>
        <p:nvPicPr>
          <p:cNvPr id="8" name="Picture 7"/>
          <p:cNvPicPr>
            <a:picLocks noChangeAspect="1"/>
          </p:cNvPicPr>
          <p:nvPr/>
        </p:nvPicPr>
        <p:blipFill>
          <a:blip r:embed="rId12"/>
          <a:stretch>
            <a:fillRect/>
          </a:stretch>
        </p:blipFill>
        <p:spPr>
          <a:xfrm>
            <a:off x="363057" y="7172540"/>
            <a:ext cx="3301010" cy="1437402"/>
          </a:xfrm>
          <a:prstGeom prst="rect">
            <a:avLst/>
          </a:prstGeom>
        </p:spPr>
      </p:pic>
      <p:pic>
        <p:nvPicPr>
          <p:cNvPr id="7" name="Picture 6">
            <a:extLst>
              <a:ext uri="{FF2B5EF4-FFF2-40B4-BE49-F238E27FC236}">
                <a16:creationId xmlns:a16="http://schemas.microsoft.com/office/drawing/2014/main" id="{B46125F9-505A-4E8F-8D1E-8FE1C21D8142}"/>
              </a:ext>
            </a:extLst>
          </p:cNvPr>
          <p:cNvPicPr>
            <a:picLocks noChangeAspect="1"/>
          </p:cNvPicPr>
          <p:nvPr/>
        </p:nvPicPr>
        <p:blipFill>
          <a:blip r:embed="rId13"/>
          <a:stretch>
            <a:fillRect/>
          </a:stretch>
        </p:blipFill>
        <p:spPr>
          <a:xfrm>
            <a:off x="9828554" y="2477639"/>
            <a:ext cx="4828579" cy="2466547"/>
          </a:xfrm>
          <a:prstGeom prst="rect">
            <a:avLst/>
          </a:prstGeom>
        </p:spPr>
      </p:pic>
      <p:pic>
        <p:nvPicPr>
          <p:cNvPr id="14" name="Picture 13">
            <a:extLst>
              <a:ext uri="{FF2B5EF4-FFF2-40B4-BE49-F238E27FC236}">
                <a16:creationId xmlns:a16="http://schemas.microsoft.com/office/drawing/2014/main" id="{72996B60-77A9-40D0-BBA9-84EE6C43044D}"/>
              </a:ext>
            </a:extLst>
          </p:cNvPr>
          <p:cNvPicPr>
            <a:picLocks noChangeAspect="1"/>
          </p:cNvPicPr>
          <p:nvPr/>
        </p:nvPicPr>
        <p:blipFill>
          <a:blip r:embed="rId14"/>
          <a:stretch>
            <a:fillRect/>
          </a:stretch>
        </p:blipFill>
        <p:spPr>
          <a:xfrm>
            <a:off x="14812288" y="3205867"/>
            <a:ext cx="4072577" cy="946325"/>
          </a:xfrm>
          <a:prstGeom prst="rect">
            <a:avLst/>
          </a:prstGeom>
        </p:spPr>
      </p:pic>
      <p:pic>
        <p:nvPicPr>
          <p:cNvPr id="18" name="Picture 17">
            <a:extLst>
              <a:ext uri="{FF2B5EF4-FFF2-40B4-BE49-F238E27FC236}">
                <a16:creationId xmlns:a16="http://schemas.microsoft.com/office/drawing/2014/main" id="{53168442-BAEA-4820-BBF5-39CB20C0EE3E}"/>
              </a:ext>
            </a:extLst>
          </p:cNvPr>
          <p:cNvPicPr>
            <a:picLocks noChangeAspect="1"/>
          </p:cNvPicPr>
          <p:nvPr/>
        </p:nvPicPr>
        <p:blipFill>
          <a:blip r:embed="rId15"/>
          <a:stretch>
            <a:fillRect/>
          </a:stretch>
        </p:blipFill>
        <p:spPr>
          <a:xfrm>
            <a:off x="15453327" y="2499905"/>
            <a:ext cx="2755773" cy="627395"/>
          </a:xfrm>
          <a:prstGeom prst="rect">
            <a:avLst/>
          </a:prstGeom>
        </p:spPr>
      </p:pic>
      <p:pic>
        <p:nvPicPr>
          <p:cNvPr id="19" name="Picture 18">
            <a:extLst>
              <a:ext uri="{FF2B5EF4-FFF2-40B4-BE49-F238E27FC236}">
                <a16:creationId xmlns:a16="http://schemas.microsoft.com/office/drawing/2014/main" id="{90A6691D-C805-4AA9-8BB5-F845E81193EF}"/>
              </a:ext>
            </a:extLst>
          </p:cNvPr>
          <p:cNvPicPr>
            <a:picLocks noChangeAspect="1"/>
          </p:cNvPicPr>
          <p:nvPr/>
        </p:nvPicPr>
        <p:blipFill>
          <a:blip r:embed="rId16"/>
          <a:stretch>
            <a:fillRect/>
          </a:stretch>
        </p:blipFill>
        <p:spPr>
          <a:xfrm>
            <a:off x="15329799" y="4584009"/>
            <a:ext cx="3371850" cy="1162050"/>
          </a:xfrm>
          <a:prstGeom prst="rect">
            <a:avLst/>
          </a:prstGeom>
        </p:spPr>
      </p:pic>
      <p:pic>
        <p:nvPicPr>
          <p:cNvPr id="20" name="Picture 19"/>
          <p:cNvPicPr>
            <a:picLocks noChangeAspect="1"/>
          </p:cNvPicPr>
          <p:nvPr/>
        </p:nvPicPr>
        <p:blipFill>
          <a:blip r:embed="rId17"/>
          <a:stretch>
            <a:fillRect/>
          </a:stretch>
        </p:blipFill>
        <p:spPr>
          <a:xfrm>
            <a:off x="17615797" y="8379078"/>
            <a:ext cx="1219200" cy="1304925"/>
          </a:xfrm>
          <a:prstGeom prst="rect">
            <a:avLst/>
          </a:prstGeom>
        </p:spPr>
      </p:pic>
      <p:pic>
        <p:nvPicPr>
          <p:cNvPr id="22" name="Picture 21"/>
          <p:cNvPicPr>
            <a:picLocks noChangeAspect="1"/>
          </p:cNvPicPr>
          <p:nvPr/>
        </p:nvPicPr>
        <p:blipFill>
          <a:blip r:embed="rId18"/>
          <a:stretch>
            <a:fillRect/>
          </a:stretch>
        </p:blipFill>
        <p:spPr>
          <a:xfrm>
            <a:off x="20798971" y="6980889"/>
            <a:ext cx="2130477" cy="1775397"/>
          </a:xfrm>
          <a:prstGeom prst="rect">
            <a:avLst/>
          </a:prstGeom>
        </p:spPr>
      </p:pic>
    </p:spTree>
    <p:extLst>
      <p:ext uri="{BB962C8B-B14F-4D97-AF65-F5344CB8AC3E}">
        <p14:creationId xmlns:p14="http://schemas.microsoft.com/office/powerpoint/2010/main" val="111760755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2675</TotalTime>
  <Words>1600</Words>
  <Application>Microsoft Office PowerPoint</Application>
  <PresentationFormat>Custom</PresentationFormat>
  <Paragraphs>237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Comic Sans MS</vt:lpstr>
      <vt:lpstr>Helvetica Neue</vt:lpstr>
      <vt:lpstr>Helvetica Neue Light</vt:lpstr>
      <vt:lpstr>Helvetica Neue Medium</vt:lpstr>
      <vt:lpstr>Noteworthy Bold</vt:lpstr>
      <vt:lpstr>Noteworthy Light</vt:lpstr>
      <vt:lpstr>White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J Hutchinson</cp:lastModifiedBy>
  <cp:revision>152</cp:revision>
  <dcterms:modified xsi:type="dcterms:W3CDTF">2023-02-23T12:08:43Z</dcterms:modified>
</cp:coreProperties>
</file>