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256" r:id="rId2"/>
    <p:sldId id="257" r:id="rId3"/>
    <p:sldId id="259" r:id="rId4"/>
    <p:sldId id="260" r:id="rId5"/>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2286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2743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3200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3657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4291" autoAdjust="0"/>
  </p:normalViewPr>
  <p:slideViewPr>
    <p:cSldViewPr snapToGrid="0">
      <p:cViewPr varScale="1">
        <p:scale>
          <a:sx n="37" d="100"/>
          <a:sy n="37" d="100"/>
        </p:scale>
        <p:origin x="58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535447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83769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778000" y="2298700"/>
            <a:ext cx="20828000" cy="4648200"/>
          </a:xfrm>
          <a:prstGeom prst="rect">
            <a:avLst/>
          </a:prstGeom>
        </p:spPr>
        <p:txBody>
          <a:bodyPr anchor="b"/>
          <a:lstStyle/>
          <a:p>
            <a:r>
              <a:t>Title Text</a:t>
            </a:r>
          </a:p>
        </p:txBody>
      </p:sp>
      <p:sp>
        <p:nvSpPr>
          <p:cNvPr id="12" name="Body Level One…"/>
          <p:cNvSpPr txBox="1">
            <a:spLocks noGrp="1"/>
          </p:cNvSpPr>
          <p:nvPr>
            <p:ph type="body" sz="quarter" idx="1"/>
          </p:nvPr>
        </p:nvSpPr>
        <p:spPr>
          <a:xfrm>
            <a:off x="1778000" y="7073900"/>
            <a:ext cx="20828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21"/>
          </p:nvPr>
        </p:nvSpPr>
        <p:spPr>
          <a:xfrm>
            <a:off x="2387600" y="8953500"/>
            <a:ext cx="19621500" cy="585521"/>
          </a:xfrm>
          <a:prstGeom prst="rect">
            <a:avLst/>
          </a:prstGeom>
        </p:spPr>
        <p:txBody>
          <a:bodyPr anchor="t">
            <a:spAutoFit/>
          </a:bodyPr>
          <a:lstStyle>
            <a:lvl1pPr marL="0" indent="0" algn="ctr">
              <a:spcBef>
                <a:spcPts val="0"/>
              </a:spcBef>
              <a:buSzTx/>
              <a:buNone/>
              <a:defRPr sz="3200" i="1"/>
            </a:lvl1pPr>
          </a:lstStyle>
          <a:p>
            <a:r>
              <a:t>–Johnny Appleseed</a:t>
            </a:r>
          </a:p>
        </p:txBody>
      </p:sp>
      <p:sp>
        <p:nvSpPr>
          <p:cNvPr id="94" name="“Type a quote here.”"/>
          <p:cNvSpPr txBox="1">
            <a:spLocks noGrp="1"/>
          </p:cNvSpPr>
          <p:nvPr>
            <p:ph type="body" sz="quarter" idx="22"/>
          </p:nvPr>
        </p:nvSpPr>
        <p:spPr>
          <a:xfrm>
            <a:off x="2387600" y="6076950"/>
            <a:ext cx="19621500" cy="825500"/>
          </a:xfrm>
          <a:prstGeom prst="rect">
            <a:avLst/>
          </a:prstGeom>
        </p:spPr>
        <p:txBody>
          <a:bodyPr>
            <a:spAutoFit/>
          </a:bodyPr>
          <a:lstStyle>
            <a:lvl1pPr marL="0" indent="0" algn="ctr">
              <a:spcBef>
                <a:spcPts val="0"/>
              </a:spcBef>
              <a:buSzTx/>
              <a:buNone/>
              <a:defRPr sz="48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532241774_2880x1920.jpg"/>
          <p:cNvSpPr>
            <a:spLocks noGrp="1"/>
          </p:cNvSpPr>
          <p:nvPr>
            <p:ph type="pic" idx="21"/>
          </p:nvPr>
        </p:nvSpPr>
        <p:spPr>
          <a:xfrm>
            <a:off x="-50800" y="-1270000"/>
            <a:ext cx="24485600" cy="16323734"/>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532241774_2880x1920.jpg"/>
          <p:cNvSpPr>
            <a:spLocks noGrp="1"/>
          </p:cNvSpPr>
          <p:nvPr>
            <p:ph type="pic" idx="21"/>
          </p:nvPr>
        </p:nvSpPr>
        <p:spPr>
          <a:xfrm>
            <a:off x="3125968" y="-393700"/>
            <a:ext cx="18135601" cy="12090400"/>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635000" y="9512300"/>
            <a:ext cx="23114000" cy="2006600"/>
          </a:xfrm>
          <a:prstGeom prst="rect">
            <a:avLst/>
          </a:prstGeom>
        </p:spPr>
        <p:txBody>
          <a:bodyPr anchor="b"/>
          <a:lstStyle/>
          <a:p>
            <a:r>
              <a:t>Title Text</a:t>
            </a:r>
          </a:p>
        </p:txBody>
      </p:sp>
      <p:sp>
        <p:nvSpPr>
          <p:cNvPr id="22" name="Body Level One…"/>
          <p:cNvSpPr txBox="1">
            <a:spLocks noGrp="1"/>
          </p:cNvSpPr>
          <p:nvPr>
            <p:ph type="body" sz="quarter" idx="1"/>
          </p:nvPr>
        </p:nvSpPr>
        <p:spPr>
          <a:xfrm>
            <a:off x="635000" y="11442700"/>
            <a:ext cx="23114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778000" y="4533900"/>
            <a:ext cx="20828000" cy="46482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532204087_1355x1355.jpg"/>
          <p:cNvSpPr>
            <a:spLocks noGrp="1"/>
          </p:cNvSpPr>
          <p:nvPr>
            <p:ph type="pic" sz="half" idx="21"/>
          </p:nvPr>
        </p:nvSpPr>
        <p:spPr>
          <a:xfrm>
            <a:off x="12827000" y="952500"/>
            <a:ext cx="11468100" cy="11468100"/>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1651000" y="952500"/>
            <a:ext cx="10223500" cy="5549900"/>
          </a:xfrm>
          <a:prstGeom prst="rect">
            <a:avLst/>
          </a:prstGeom>
        </p:spPr>
        <p:txBody>
          <a:bodyPr anchor="b"/>
          <a:lstStyle>
            <a:lvl1pPr>
              <a:defRPr sz="8400"/>
            </a:lvl1pPr>
          </a:lstStyle>
          <a:p>
            <a:r>
              <a:t>Title Text</a:t>
            </a:r>
          </a:p>
        </p:txBody>
      </p:sp>
      <p:sp>
        <p:nvSpPr>
          <p:cNvPr id="40" name="Body Level One…"/>
          <p:cNvSpPr txBox="1">
            <a:spLocks noGrp="1"/>
          </p:cNvSpPr>
          <p:nvPr>
            <p:ph type="body" sz="quarter" idx="1"/>
          </p:nvPr>
        </p:nvSpPr>
        <p:spPr>
          <a:xfrm>
            <a:off x="1651000" y="6527800"/>
            <a:ext cx="10223500" cy="57277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lvl1pPr>
              <a:defRPr sz="4800"/>
            </a:lvl1pPr>
            <a:lvl2pPr>
              <a:defRPr sz="4800"/>
            </a:lvl2pPr>
            <a:lvl3pPr>
              <a:defRPr sz="4800"/>
            </a:lvl3pPr>
            <a:lvl4pPr>
              <a:defRPr sz="4800"/>
            </a:lvl4pPr>
            <a:lvl5pPr>
              <a:defRPr sz="4800"/>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532205080_1647x1098.jpg"/>
          <p:cNvSpPr>
            <a:spLocks noGrp="1"/>
          </p:cNvSpPr>
          <p:nvPr>
            <p:ph type="pic" sz="half" idx="21"/>
          </p:nvPr>
        </p:nvSpPr>
        <p:spPr>
          <a:xfrm>
            <a:off x="10960100" y="3149600"/>
            <a:ext cx="13944600" cy="92964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1689100" y="3149600"/>
            <a:ext cx="10223500" cy="9296400"/>
          </a:xfrm>
          <a:prstGeom prst="rect">
            <a:avLst/>
          </a:prstGeom>
        </p:spPr>
        <p:txBody>
          <a:bodyPr/>
          <a:lstStyle>
            <a:lvl1pPr marL="558800" indent="-558800">
              <a:spcBef>
                <a:spcPts val="4500"/>
              </a:spcBef>
              <a:defRPr sz="3800"/>
            </a:lvl1pPr>
            <a:lvl2pPr marL="1117600" indent="-558800">
              <a:spcBef>
                <a:spcPts val="4500"/>
              </a:spcBef>
              <a:defRPr sz="3800"/>
            </a:lvl2pPr>
            <a:lvl3pPr marL="1676400" indent="-558800">
              <a:spcBef>
                <a:spcPts val="4500"/>
              </a:spcBef>
              <a:defRPr sz="3800"/>
            </a:lvl3pPr>
            <a:lvl4pPr marL="2235200" indent="-558800">
              <a:spcBef>
                <a:spcPts val="4500"/>
              </a:spcBef>
              <a:defRPr sz="3800"/>
            </a:lvl4pPr>
            <a:lvl5pPr marL="2794000" indent="-558800">
              <a:spcBef>
                <a:spcPts val="4500"/>
              </a:spcBef>
              <a:defRPr sz="3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1689100" y="1778000"/>
            <a:ext cx="21005800" cy="10160000"/>
          </a:xfrm>
          <a:prstGeom prst="rect">
            <a:avLst/>
          </a:prstGeom>
        </p:spPr>
        <p:txBody>
          <a:bodyPr/>
          <a:lstStyle>
            <a:lvl1pPr>
              <a:defRPr sz="4800"/>
            </a:lvl1pPr>
            <a:lvl2pPr>
              <a:defRPr sz="4800"/>
            </a:lvl2pPr>
            <a:lvl3pPr>
              <a:defRPr sz="4800"/>
            </a:lvl3pPr>
            <a:lvl4pPr>
              <a:defRPr sz="4800"/>
            </a:lvl4pPr>
            <a:lvl5pPr>
              <a:defRPr sz="4800"/>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532205080_1647x1098.jpg"/>
          <p:cNvSpPr>
            <a:spLocks noGrp="1"/>
          </p:cNvSpPr>
          <p:nvPr>
            <p:ph type="pic" sz="quarter" idx="21"/>
          </p:nvPr>
        </p:nvSpPr>
        <p:spPr>
          <a:xfrm>
            <a:off x="15300325" y="7048500"/>
            <a:ext cx="8324850" cy="5549900"/>
          </a:xfrm>
          <a:prstGeom prst="rect">
            <a:avLst/>
          </a:prstGeom>
        </p:spPr>
        <p:txBody>
          <a:bodyPr lIns="91439" tIns="45719" rIns="91439" bIns="45719" anchor="t">
            <a:noAutofit/>
          </a:bodyPr>
          <a:lstStyle/>
          <a:p>
            <a:endParaRPr/>
          </a:p>
        </p:txBody>
      </p:sp>
      <p:sp>
        <p:nvSpPr>
          <p:cNvPr id="84" name="532204087_1355x1355.jpg"/>
          <p:cNvSpPr>
            <a:spLocks noGrp="1"/>
          </p:cNvSpPr>
          <p:nvPr>
            <p:ph type="pic" sz="quarter" idx="22"/>
          </p:nvPr>
        </p:nvSpPr>
        <p:spPr>
          <a:xfrm>
            <a:off x="15760700" y="863600"/>
            <a:ext cx="7404100" cy="7404100"/>
          </a:xfrm>
          <a:prstGeom prst="rect">
            <a:avLst/>
          </a:prstGeom>
        </p:spPr>
        <p:txBody>
          <a:bodyPr lIns="91439" tIns="45719" rIns="91439" bIns="45719" anchor="t">
            <a:noAutofit/>
          </a:bodyPr>
          <a:lstStyle/>
          <a:p>
            <a:endParaRPr/>
          </a:p>
        </p:txBody>
      </p:sp>
      <p:sp>
        <p:nvSpPr>
          <p:cNvPr id="85" name="532241774_2880x1920.jpg"/>
          <p:cNvSpPr>
            <a:spLocks noGrp="1"/>
          </p:cNvSpPr>
          <p:nvPr>
            <p:ph type="pic" idx="23"/>
          </p:nvPr>
        </p:nvSpPr>
        <p:spPr>
          <a:xfrm>
            <a:off x="-990600" y="1130300"/>
            <a:ext cx="17202150" cy="11468100"/>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689100" y="355600"/>
            <a:ext cx="21005800" cy="2286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defRPr sz="24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1pPr>
      <a:lvl2pPr marL="0" marR="0" indent="457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914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1371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18288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22860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2743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3200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3657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p:titleStyle>
    <p:bodyStyle>
      <a:lvl1pPr marL="63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1pPr>
      <a:lvl2pPr marL="0" marR="0" indent="4572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2pPr>
      <a:lvl3pPr marL="0" marR="0" indent="9144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3pPr>
      <a:lvl4pPr marL="0" marR="0" indent="13716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4pPr>
      <a:lvl5pPr marL="0" marR="0" indent="18288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5pPr>
      <a:lvl6pPr marL="0" marR="0" indent="22860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6pPr>
      <a:lvl7pPr marL="0" marR="0" indent="27432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7pPr>
      <a:lvl8pPr marL="0" marR="0" indent="32004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8pPr>
      <a:lvl9pPr marL="0" marR="0" indent="36576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tif"/><Relationship Id="rId1" Type="http://schemas.openxmlformats.org/officeDocument/2006/relationships/slideLayout" Target="../slideLayouts/slideLayout1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Autumn 1: Knowledge organiser"/>
          <p:cNvSpPr txBox="1"/>
          <p:nvPr/>
        </p:nvSpPr>
        <p:spPr>
          <a:xfrm>
            <a:off x="65971" y="234029"/>
            <a:ext cx="8715527"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000" b="0">
                <a:latin typeface="Noteworthy Bold"/>
                <a:ea typeface="Noteworthy Bold"/>
                <a:cs typeface="Noteworthy Bold"/>
                <a:sym typeface="Noteworthy Bold"/>
              </a:defRPr>
            </a:lvl1pPr>
          </a:lstStyle>
          <a:p>
            <a:r>
              <a:rPr lang="en-GB" smtClean="0"/>
              <a:t>Summer </a:t>
            </a:r>
            <a:r>
              <a:rPr lang="en-GB" dirty="0"/>
              <a:t>1</a:t>
            </a:r>
            <a:r>
              <a:rPr dirty="0"/>
              <a:t>: </a:t>
            </a:r>
            <a:r>
              <a:rPr lang="en-GB" dirty="0"/>
              <a:t>Extreme Environments Y2</a:t>
            </a:r>
            <a:endParaRPr dirty="0"/>
          </a:p>
        </p:txBody>
      </p:sp>
      <p:sp>
        <p:nvSpPr>
          <p:cNvPr id="121" name="Key books this term"/>
          <p:cNvSpPr txBox="1"/>
          <p:nvPr/>
        </p:nvSpPr>
        <p:spPr>
          <a:xfrm>
            <a:off x="294397" y="1127916"/>
            <a:ext cx="3268505" cy="7054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b="0" u="sng">
                <a:solidFill>
                  <a:srgbClr val="5E5E5E"/>
                </a:solidFill>
                <a:latin typeface="Noteworthy Bold"/>
                <a:ea typeface="Noteworthy Bold"/>
                <a:cs typeface="Noteworthy Bold"/>
                <a:sym typeface="Noteworthy Bold"/>
              </a:defRPr>
            </a:lvl1pPr>
          </a:lstStyle>
          <a:p>
            <a:r>
              <a:t>Key books this term</a:t>
            </a:r>
          </a:p>
        </p:txBody>
      </p:sp>
      <p:sp>
        <p:nvSpPr>
          <p:cNvPr id="124" name="Starting school &amp; all about me- week 1-2"/>
          <p:cNvSpPr/>
          <p:nvPr/>
        </p:nvSpPr>
        <p:spPr>
          <a:xfrm>
            <a:off x="4794538" y="4635463"/>
            <a:ext cx="3905380" cy="1178867"/>
          </a:xfrm>
          <a:prstGeom prst="rightArrow">
            <a:avLst>
              <a:gd name="adj1" fmla="val 32000"/>
              <a:gd name="adj2" fmla="val 63220"/>
            </a:avLst>
          </a:prstGeom>
          <a:solidFill>
            <a:srgbClr val="F4DDD7"/>
          </a:solidFill>
          <a:ln w="127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lvl1pPr>
              <a:defRPr sz="1500" b="0">
                <a:latin typeface="Noteworthy Light"/>
                <a:ea typeface="Noteworthy Light"/>
                <a:cs typeface="Noteworthy Light"/>
                <a:sym typeface="Noteworthy Light"/>
              </a:defRPr>
            </a:lvl1pPr>
          </a:lstStyle>
          <a:p>
            <a:r>
              <a:rPr lang="en-GB" dirty="0"/>
              <a:t>Narwhal The Arctic Unicorn</a:t>
            </a:r>
            <a:endParaRPr dirty="0"/>
          </a:p>
        </p:txBody>
      </p:sp>
      <p:sp>
        <p:nvSpPr>
          <p:cNvPr id="129" name="All about me: Growing and Families- week 3-4"/>
          <p:cNvSpPr/>
          <p:nvPr/>
        </p:nvSpPr>
        <p:spPr>
          <a:xfrm>
            <a:off x="160971" y="4394115"/>
            <a:ext cx="4437362" cy="1455884"/>
          </a:xfrm>
          <a:prstGeom prst="rightArrow">
            <a:avLst>
              <a:gd name="adj1" fmla="val 32000"/>
              <a:gd name="adj2" fmla="val 51191"/>
            </a:avLst>
          </a:prstGeom>
          <a:solidFill>
            <a:srgbClr val="F4DDD7"/>
          </a:solidFill>
          <a:ln w="127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lvl1pPr>
              <a:defRPr sz="1500" b="0">
                <a:latin typeface="Noteworthy Light"/>
                <a:ea typeface="Noteworthy Light"/>
                <a:cs typeface="Noteworthy Light"/>
                <a:sym typeface="Noteworthy Light"/>
              </a:defRPr>
            </a:lvl1pPr>
          </a:lstStyle>
          <a:p>
            <a:r>
              <a:rPr dirty="0"/>
              <a:t>    </a:t>
            </a:r>
            <a:r>
              <a:rPr lang="en-GB" dirty="0"/>
              <a:t>The Great Storm Whale</a:t>
            </a:r>
            <a:endParaRPr dirty="0"/>
          </a:p>
        </p:txBody>
      </p:sp>
      <p:sp>
        <p:nvSpPr>
          <p:cNvPr id="131" name="Rainbow week- week 5"/>
          <p:cNvSpPr/>
          <p:nvPr/>
        </p:nvSpPr>
        <p:spPr>
          <a:xfrm>
            <a:off x="14984365" y="4394115"/>
            <a:ext cx="3339400" cy="1277777"/>
          </a:xfrm>
          <a:prstGeom prst="rightArrow">
            <a:avLst>
              <a:gd name="adj1" fmla="val 34805"/>
              <a:gd name="adj2" fmla="val 50657"/>
            </a:avLst>
          </a:prstGeom>
          <a:solidFill>
            <a:srgbClr val="F4DDD7"/>
          </a:solidFill>
          <a:ln w="127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lvl1pPr>
              <a:defRPr sz="1500" b="0">
                <a:latin typeface="Noteworthy Light"/>
                <a:ea typeface="Noteworthy Light"/>
                <a:cs typeface="Noteworthy Light"/>
                <a:sym typeface="Noteworthy Light"/>
              </a:defRPr>
            </a:lvl1pPr>
          </a:lstStyle>
          <a:p>
            <a:r>
              <a:rPr lang="en-GB" dirty="0"/>
              <a:t>Mama </a:t>
            </a:r>
            <a:r>
              <a:rPr lang="en-GB" dirty="0" err="1"/>
              <a:t>Panya’s</a:t>
            </a:r>
            <a:r>
              <a:rPr lang="en-GB" dirty="0"/>
              <a:t> Pancakes</a:t>
            </a:r>
            <a:endParaRPr dirty="0"/>
          </a:p>
        </p:txBody>
      </p:sp>
      <p:sp>
        <p:nvSpPr>
          <p:cNvPr id="135" name="Autumn- week 7"/>
          <p:cNvSpPr/>
          <p:nvPr/>
        </p:nvSpPr>
        <p:spPr>
          <a:xfrm>
            <a:off x="20307521" y="4536552"/>
            <a:ext cx="3339400" cy="1277778"/>
          </a:xfrm>
          <a:prstGeom prst="rightArrow">
            <a:avLst>
              <a:gd name="adj1" fmla="val 34805"/>
              <a:gd name="adj2" fmla="val 50657"/>
            </a:avLst>
          </a:prstGeom>
          <a:solidFill>
            <a:srgbClr val="F4DDD7"/>
          </a:solidFill>
          <a:ln w="127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lvl1pPr>
              <a:defRPr sz="1500" b="0">
                <a:latin typeface="Noteworthy Light"/>
                <a:ea typeface="Noteworthy Light"/>
                <a:cs typeface="Noteworthy Light"/>
                <a:sym typeface="Noteworthy Light"/>
              </a:defRPr>
            </a:lvl1pPr>
          </a:lstStyle>
          <a:p>
            <a:r>
              <a:rPr lang="en-GB" dirty="0"/>
              <a:t>See Inside Planet Earth</a:t>
            </a:r>
            <a:endParaRPr dirty="0"/>
          </a:p>
        </p:txBody>
      </p:sp>
      <p:sp>
        <p:nvSpPr>
          <p:cNvPr id="145" name="Key Vocabulary:…"/>
          <p:cNvSpPr/>
          <p:nvPr/>
        </p:nvSpPr>
        <p:spPr>
          <a:xfrm>
            <a:off x="277012" y="5624247"/>
            <a:ext cx="3955654" cy="7338220"/>
          </a:xfrm>
          <a:custGeom>
            <a:avLst/>
            <a:gdLst/>
            <a:ahLst/>
            <a:cxnLst>
              <a:cxn ang="0">
                <a:pos x="wd2" y="hd2"/>
              </a:cxn>
              <a:cxn ang="5400000">
                <a:pos x="wd2" y="hd2"/>
              </a:cxn>
              <a:cxn ang="10800000">
                <a:pos x="wd2" y="hd2"/>
              </a:cxn>
              <a:cxn ang="16200000">
                <a:pos x="wd2" y="hd2"/>
              </a:cxn>
            </a:cxnLst>
            <a:rect l="0" t="0" r="r" b="b"/>
            <a:pathLst>
              <a:path w="21600" h="21600" extrusionOk="0">
                <a:moveTo>
                  <a:pt x="3233" y="0"/>
                </a:moveTo>
                <a:lnTo>
                  <a:pt x="2174" y="2489"/>
                </a:lnTo>
                <a:cubicBezTo>
                  <a:pt x="968" y="2510"/>
                  <a:pt x="0" y="3040"/>
                  <a:pt x="0" y="3695"/>
                </a:cubicBezTo>
                <a:lnTo>
                  <a:pt x="0" y="20391"/>
                </a:lnTo>
                <a:cubicBezTo>
                  <a:pt x="0" y="21059"/>
                  <a:pt x="1004" y="21600"/>
                  <a:pt x="2243" y="21600"/>
                </a:cubicBezTo>
                <a:lnTo>
                  <a:pt x="19357" y="21600"/>
                </a:lnTo>
                <a:cubicBezTo>
                  <a:pt x="20596" y="21600"/>
                  <a:pt x="21600" y="21059"/>
                  <a:pt x="21600" y="20391"/>
                </a:cubicBezTo>
                <a:lnTo>
                  <a:pt x="21600" y="3695"/>
                </a:lnTo>
                <a:cubicBezTo>
                  <a:pt x="21600" y="3027"/>
                  <a:pt x="20596" y="2486"/>
                  <a:pt x="19357" y="2486"/>
                </a:cubicBezTo>
                <a:lnTo>
                  <a:pt x="4291" y="2486"/>
                </a:lnTo>
                <a:lnTo>
                  <a:pt x="3233" y="0"/>
                </a:lnTo>
                <a:close/>
              </a:path>
            </a:pathLst>
          </a:custGeom>
          <a:ln w="254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p>
            <a:pPr>
              <a:defRPr sz="3200" b="0">
                <a:latin typeface="Noteworthy Light"/>
                <a:ea typeface="Noteworthy Light"/>
                <a:cs typeface="Noteworthy Light"/>
                <a:sym typeface="Noteworthy Light"/>
              </a:defRPr>
            </a:pPr>
            <a:endParaRPr lang="en-GB" dirty="0">
              <a:solidFill>
                <a:schemeClr val="tx1"/>
              </a:solidFill>
              <a:latin typeface="Arial" panose="020B0604020202020204" pitchFamily="34" charset="0"/>
              <a:cs typeface="Arial" panose="020B0604020202020204" pitchFamily="34" charset="0"/>
            </a:endParaRPr>
          </a:p>
          <a:p>
            <a:pPr>
              <a:defRPr sz="3200" b="0">
                <a:latin typeface="Noteworthy Light"/>
                <a:ea typeface="Noteworthy Light"/>
                <a:cs typeface="Noteworthy Light"/>
                <a:sym typeface="Noteworthy Light"/>
              </a:defRPr>
            </a:pPr>
            <a:r>
              <a:rPr dirty="0">
                <a:solidFill>
                  <a:schemeClr val="tx1"/>
                </a:solidFill>
                <a:latin typeface="Arial" panose="020B0604020202020204" pitchFamily="34" charset="0"/>
                <a:cs typeface="Arial" panose="020B0604020202020204" pitchFamily="34" charset="0"/>
              </a:rPr>
              <a:t>Key Vocabulary:</a:t>
            </a:r>
            <a:endParaRPr lang="en-GB" dirty="0">
              <a:solidFill>
                <a:schemeClr val="tx1"/>
              </a:solidFill>
              <a:latin typeface="Arial" panose="020B0604020202020204" pitchFamily="34" charset="0"/>
              <a:cs typeface="Arial" panose="020B0604020202020204" pitchFamily="34" charset="0"/>
            </a:endParaRPr>
          </a:p>
          <a:p>
            <a:pPr marL="185208" lvl="0" indent="-185208" algn="l">
              <a:buSzPct val="125000"/>
              <a:buFontTx/>
              <a:buChar char="-"/>
              <a:defRPr sz="2800" b="0">
                <a:latin typeface="Noteworthy Light"/>
                <a:ea typeface="Noteworthy Light"/>
                <a:cs typeface="Noteworthy Light"/>
                <a:sym typeface="Noteworthy Light"/>
              </a:defRPr>
            </a:pPr>
            <a:r>
              <a:rPr dirty="0">
                <a:solidFill>
                  <a:schemeClr val="tx1"/>
                </a:solidFill>
                <a:latin typeface="Arial" panose="020B0604020202020204" pitchFamily="34" charset="0"/>
                <a:cs typeface="Arial" panose="020B0604020202020204" pitchFamily="34" charset="0"/>
              </a:rPr>
              <a:t> </a:t>
            </a:r>
            <a:r>
              <a:rPr lang="en-US" sz="1400" b="0" dirty="0">
                <a:solidFill>
                  <a:srgbClr val="FF0000"/>
                </a:solidFill>
                <a:latin typeface="Arial" panose="020B0604020202020204" pitchFamily="34" charset="0"/>
                <a:cs typeface="Arial" panose="020B0604020202020204" pitchFamily="34" charset="0"/>
                <a:sym typeface="Noteworthy Light"/>
              </a:rPr>
              <a:t>Extreme environment</a:t>
            </a:r>
            <a:r>
              <a:rPr lang="en-US" sz="1400" b="0" dirty="0">
                <a:solidFill>
                  <a:schemeClr val="tx1"/>
                </a:solidFill>
                <a:latin typeface="Arial" panose="020B0604020202020204" pitchFamily="34" charset="0"/>
                <a:cs typeface="Arial" panose="020B0604020202020204" pitchFamily="34" charset="0"/>
                <a:sym typeface="Noteworthy Light"/>
              </a:rPr>
              <a:t>: an extreme environment is a habitat that is considered very hard to survive in due to its considerably extreme conditions such as temperature, accessibility to different energy sources or under high pressure adjusted to new conditions.</a:t>
            </a:r>
          </a:p>
          <a:p>
            <a:pPr marL="185208" lvl="0" indent="-185208" algn="l">
              <a:buSzPct val="125000"/>
              <a:buFontTx/>
              <a:buChar char="-"/>
              <a:defRPr sz="2800" b="0">
                <a:latin typeface="Noteworthy Light"/>
                <a:ea typeface="Noteworthy Light"/>
                <a:cs typeface="Noteworthy Light"/>
                <a:sym typeface="Noteworthy Light"/>
              </a:defRPr>
            </a:pPr>
            <a:r>
              <a:rPr lang="en-US" sz="1400" b="0" dirty="0">
                <a:solidFill>
                  <a:srgbClr val="FF0000"/>
                </a:solidFill>
                <a:latin typeface="Arial" panose="020B0604020202020204" pitchFamily="34" charset="0"/>
                <a:cs typeface="Arial" panose="020B0604020202020204" pitchFamily="34" charset="0"/>
                <a:sym typeface="Noteworthy Light"/>
              </a:rPr>
              <a:t>Howled</a:t>
            </a:r>
            <a:r>
              <a:rPr lang="en-US" sz="1400" b="0" dirty="0">
                <a:solidFill>
                  <a:schemeClr val="tx1"/>
                </a:solidFill>
                <a:latin typeface="Arial" panose="020B0604020202020204" pitchFamily="34" charset="0"/>
                <a:cs typeface="Arial" panose="020B0604020202020204" pitchFamily="34" charset="0"/>
                <a:sym typeface="Noteworthy Light"/>
              </a:rPr>
              <a:t>: this is an adjective to describe the wind. It means the wind is very strong and powerful. </a:t>
            </a:r>
          </a:p>
          <a:p>
            <a:pPr marL="185208" lvl="0" indent="-185208" algn="l">
              <a:buSzPct val="125000"/>
              <a:buFontTx/>
              <a:buChar char="-"/>
              <a:defRPr sz="2800" b="0">
                <a:latin typeface="Noteworthy Light"/>
                <a:ea typeface="Noteworthy Light"/>
                <a:cs typeface="Noteworthy Light"/>
                <a:sym typeface="Noteworthy Light"/>
              </a:defRPr>
            </a:pPr>
            <a:r>
              <a:rPr lang="en-US" sz="1400" b="0" dirty="0">
                <a:solidFill>
                  <a:srgbClr val="FF0000"/>
                </a:solidFill>
                <a:latin typeface="Arial" panose="020B0604020202020204" pitchFamily="34" charset="0"/>
                <a:cs typeface="Arial" panose="020B0604020202020204" pitchFamily="34" charset="0"/>
                <a:sym typeface="Noteworthy Light"/>
              </a:rPr>
              <a:t>Glistening:</a:t>
            </a:r>
            <a:r>
              <a:rPr lang="en-US" sz="1400" b="0" dirty="0">
                <a:solidFill>
                  <a:schemeClr val="tx1"/>
                </a:solidFill>
                <a:latin typeface="Arial" panose="020B0604020202020204" pitchFamily="34" charset="0"/>
                <a:cs typeface="Arial" panose="020B0604020202020204" pitchFamily="34" charset="0"/>
                <a:sym typeface="Noteworthy Light"/>
              </a:rPr>
              <a:t> Something that’s shiny with a shimmering light.</a:t>
            </a:r>
          </a:p>
          <a:p>
            <a:pPr algn="l">
              <a:buSzPct val="125000"/>
              <a:defRPr sz="2800" b="0">
                <a:latin typeface="Noteworthy Light"/>
                <a:ea typeface="Noteworthy Light"/>
                <a:cs typeface="Noteworthy Light"/>
                <a:sym typeface="Noteworthy Light"/>
              </a:defRPr>
            </a:pPr>
            <a:endParaRPr sz="1400" dirty="0">
              <a:solidFill>
                <a:srgbClr val="FFFF00"/>
              </a:solidFill>
            </a:endParaRPr>
          </a:p>
          <a:p>
            <a:pPr algn="l">
              <a:buSzPct val="125000"/>
              <a:defRPr sz="2800" b="0">
                <a:latin typeface="Noteworthy Light"/>
                <a:ea typeface="Noteworthy Light"/>
                <a:cs typeface="Noteworthy Light"/>
                <a:sym typeface="Noteworthy Light"/>
              </a:defRPr>
            </a:pPr>
            <a:endParaRPr lang="en-GB" sz="1400" dirty="0">
              <a:solidFill>
                <a:srgbClr val="FFFF00"/>
              </a:solidFill>
              <a:latin typeface="Arial" panose="020B0604020202020204" pitchFamily="34" charset="0"/>
              <a:cs typeface="Arial" panose="020B0604020202020204" pitchFamily="34" charset="0"/>
            </a:endParaRPr>
          </a:p>
          <a:p>
            <a:pPr algn="l">
              <a:buSzPct val="125000"/>
              <a:defRPr sz="2800" b="0">
                <a:latin typeface="Noteworthy Light"/>
                <a:ea typeface="Noteworthy Light"/>
                <a:cs typeface="Noteworthy Light"/>
                <a:sym typeface="Noteworthy Light"/>
              </a:defRPr>
            </a:pPr>
            <a:r>
              <a:rPr dirty="0">
                <a:solidFill>
                  <a:schemeClr val="tx1"/>
                </a:solidFill>
                <a:latin typeface="Arial" panose="020B0604020202020204" pitchFamily="34" charset="0"/>
                <a:cs typeface="Arial" panose="020B0604020202020204" pitchFamily="34" charset="0"/>
              </a:rPr>
              <a:t>Key Questions?</a:t>
            </a:r>
            <a:endParaRPr lang="en-GB" dirty="0">
              <a:solidFill>
                <a:schemeClr val="tx1"/>
              </a:solidFill>
              <a:latin typeface="Arial" panose="020B0604020202020204" pitchFamily="34" charset="0"/>
              <a:cs typeface="Arial" panose="020B0604020202020204" pitchFamily="34" charset="0"/>
            </a:endParaRPr>
          </a:p>
          <a:p>
            <a:pPr marL="185208" lvl="0" indent="-185208" algn="l">
              <a:buSzPct val="125000"/>
              <a:buFontTx/>
              <a:buChar char="-"/>
              <a:defRPr sz="2800" b="0">
                <a:latin typeface="Noteworthy Light"/>
                <a:ea typeface="Noteworthy Light"/>
                <a:cs typeface="Noteworthy Light"/>
                <a:sym typeface="Noteworthy Light"/>
              </a:defRPr>
            </a:pPr>
            <a:r>
              <a:rPr lang="en-GB" sz="1400" b="0" dirty="0">
                <a:solidFill>
                  <a:schemeClr val="tx1"/>
                </a:solidFill>
                <a:latin typeface="Arial" panose="020B0604020202020204" pitchFamily="34" charset="0"/>
                <a:cs typeface="Arial" panose="020B0604020202020204" pitchFamily="34" charset="0"/>
                <a:sym typeface="Noteworthy Light"/>
              </a:rPr>
              <a:t>Why did the whales not return in the summer?</a:t>
            </a:r>
          </a:p>
          <a:p>
            <a:pPr marL="185208" lvl="0" indent="-185208" algn="l">
              <a:buSzPct val="125000"/>
              <a:buFontTx/>
              <a:buChar char="-"/>
              <a:defRPr sz="2800" b="0">
                <a:latin typeface="Noteworthy Light"/>
                <a:ea typeface="Noteworthy Light"/>
                <a:cs typeface="Noteworthy Light"/>
                <a:sym typeface="Noteworthy Light"/>
              </a:defRPr>
            </a:pPr>
            <a:r>
              <a:rPr lang="en-GB" sz="1400" b="0" dirty="0">
                <a:solidFill>
                  <a:schemeClr val="tx1"/>
                </a:solidFill>
                <a:latin typeface="Arial" panose="020B0604020202020204" pitchFamily="34" charset="0"/>
                <a:cs typeface="Arial" panose="020B0604020202020204" pitchFamily="34" charset="0"/>
                <a:sym typeface="Noteworthy Light"/>
              </a:rPr>
              <a:t>What materials did the whales find in the ocean?</a:t>
            </a:r>
          </a:p>
          <a:p>
            <a:pPr marL="185208" lvl="0" indent="-185208" algn="l">
              <a:buSzPct val="125000"/>
              <a:buFontTx/>
              <a:buChar char="-"/>
              <a:defRPr sz="2800" b="0">
                <a:latin typeface="Noteworthy Light"/>
                <a:ea typeface="Noteworthy Light"/>
                <a:cs typeface="Noteworthy Light"/>
                <a:sym typeface="Noteworthy Light"/>
              </a:defRPr>
            </a:pPr>
            <a:r>
              <a:rPr lang="en-GB" sz="1400" b="0" dirty="0">
                <a:solidFill>
                  <a:schemeClr val="tx1"/>
                </a:solidFill>
                <a:latin typeface="Arial" panose="020B0604020202020204" pitchFamily="34" charset="0"/>
                <a:cs typeface="Arial" panose="020B0604020202020204" pitchFamily="34" charset="0"/>
                <a:sym typeface="Noteworthy Light"/>
              </a:rPr>
              <a:t>Why did the family have to leave their home?</a:t>
            </a:r>
          </a:p>
          <a:p>
            <a:pPr marL="185208" lvl="0" indent="-185208" algn="l">
              <a:buSzPct val="125000"/>
              <a:buFontTx/>
              <a:buChar char="-"/>
              <a:defRPr sz="2800" b="0">
                <a:latin typeface="Noteworthy Light"/>
                <a:ea typeface="Noteworthy Light"/>
                <a:cs typeface="Noteworthy Light"/>
                <a:sym typeface="Noteworthy Light"/>
              </a:defRPr>
            </a:pPr>
            <a:r>
              <a:rPr lang="en-GB" sz="1400" b="0" dirty="0">
                <a:solidFill>
                  <a:schemeClr val="tx1"/>
                </a:solidFill>
                <a:latin typeface="Arial" panose="020B0604020202020204" pitchFamily="34" charset="0"/>
                <a:cs typeface="Arial" panose="020B0604020202020204" pitchFamily="34" charset="0"/>
                <a:sym typeface="Noteworthy Light"/>
              </a:rPr>
              <a:t>How did the family keep each other warm in the ship?</a:t>
            </a:r>
          </a:p>
          <a:p>
            <a:pPr marL="185208" lvl="0" indent="-185208" algn="l">
              <a:buSzPct val="125000"/>
              <a:buFontTx/>
              <a:buChar char="-"/>
              <a:defRPr sz="2800" b="0">
                <a:latin typeface="Noteworthy Light"/>
                <a:ea typeface="Noteworthy Light"/>
                <a:cs typeface="Noteworthy Light"/>
                <a:sym typeface="Noteworthy Light"/>
              </a:defRPr>
            </a:pPr>
            <a:r>
              <a:rPr lang="en-GB" sz="1400" b="0" dirty="0">
                <a:solidFill>
                  <a:schemeClr val="tx1"/>
                </a:solidFill>
                <a:latin typeface="Arial" panose="020B0604020202020204" pitchFamily="34" charset="0"/>
                <a:cs typeface="Arial" panose="020B0604020202020204" pitchFamily="34" charset="0"/>
                <a:sym typeface="Noteworthy Light"/>
              </a:rPr>
              <a:t>How did </a:t>
            </a:r>
            <a:r>
              <a:rPr lang="en-GB" sz="1400" b="0" dirty="0" err="1">
                <a:solidFill>
                  <a:schemeClr val="tx1"/>
                </a:solidFill>
                <a:latin typeface="Arial" panose="020B0604020202020204" pitchFamily="34" charset="0"/>
                <a:cs typeface="Arial" panose="020B0604020202020204" pitchFamily="34" charset="0"/>
                <a:sym typeface="Noteworthy Light"/>
              </a:rPr>
              <a:t>Noi</a:t>
            </a:r>
            <a:r>
              <a:rPr lang="en-GB" sz="1400" b="0" dirty="0">
                <a:solidFill>
                  <a:schemeClr val="tx1"/>
                </a:solidFill>
                <a:latin typeface="Arial" panose="020B0604020202020204" pitchFamily="34" charset="0"/>
                <a:cs typeface="Arial" panose="020B0604020202020204" pitchFamily="34" charset="0"/>
                <a:sym typeface="Noteworthy Light"/>
              </a:rPr>
              <a:t> feel when the whales returned?</a:t>
            </a:r>
          </a:p>
          <a:p>
            <a:pPr algn="l">
              <a:buSzPct val="125000"/>
              <a:defRPr sz="2800" b="0">
                <a:latin typeface="Noteworthy Light"/>
                <a:ea typeface="Noteworthy Light"/>
                <a:cs typeface="Noteworthy Light"/>
                <a:sym typeface="Noteworthy Light"/>
              </a:defRPr>
            </a:pPr>
            <a:endParaRPr dirty="0"/>
          </a:p>
        </p:txBody>
      </p:sp>
      <p:sp>
        <p:nvSpPr>
          <p:cNvPr id="146" name="Key Vocabulary:…"/>
          <p:cNvSpPr/>
          <p:nvPr/>
        </p:nvSpPr>
        <p:spPr>
          <a:xfrm>
            <a:off x="9545745" y="5787757"/>
            <a:ext cx="4388949" cy="7315995"/>
          </a:xfrm>
          <a:custGeom>
            <a:avLst/>
            <a:gdLst/>
            <a:ahLst/>
            <a:cxnLst>
              <a:cxn ang="0">
                <a:pos x="wd2" y="hd2"/>
              </a:cxn>
              <a:cxn ang="5400000">
                <a:pos x="wd2" y="hd2"/>
              </a:cxn>
              <a:cxn ang="10800000">
                <a:pos x="wd2" y="hd2"/>
              </a:cxn>
              <a:cxn ang="16200000">
                <a:pos x="wd2" y="hd2"/>
              </a:cxn>
            </a:cxnLst>
            <a:rect l="0" t="0" r="r" b="b"/>
            <a:pathLst>
              <a:path w="21600" h="21600" extrusionOk="0">
                <a:moveTo>
                  <a:pt x="3233" y="0"/>
                </a:moveTo>
                <a:lnTo>
                  <a:pt x="2174" y="2497"/>
                </a:lnTo>
                <a:cubicBezTo>
                  <a:pt x="968" y="2517"/>
                  <a:pt x="0" y="3049"/>
                  <a:pt x="0" y="3706"/>
                </a:cubicBezTo>
                <a:lnTo>
                  <a:pt x="0" y="20387"/>
                </a:lnTo>
                <a:cubicBezTo>
                  <a:pt x="0" y="21057"/>
                  <a:pt x="1004" y="21600"/>
                  <a:pt x="2243" y="21600"/>
                </a:cubicBezTo>
                <a:lnTo>
                  <a:pt x="19357" y="21600"/>
                </a:lnTo>
                <a:cubicBezTo>
                  <a:pt x="20596" y="21600"/>
                  <a:pt x="21600" y="21057"/>
                  <a:pt x="21600" y="20387"/>
                </a:cubicBezTo>
                <a:lnTo>
                  <a:pt x="21600" y="3706"/>
                </a:lnTo>
                <a:cubicBezTo>
                  <a:pt x="21600" y="3036"/>
                  <a:pt x="20596" y="2493"/>
                  <a:pt x="19357" y="2493"/>
                </a:cubicBezTo>
                <a:lnTo>
                  <a:pt x="4291" y="2493"/>
                </a:lnTo>
                <a:lnTo>
                  <a:pt x="3233" y="0"/>
                </a:lnTo>
                <a:close/>
              </a:path>
            </a:pathLst>
          </a:custGeom>
          <a:ln w="254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p>
            <a:pPr>
              <a:defRPr sz="3200" b="0">
                <a:latin typeface="Noteworthy Light"/>
                <a:ea typeface="Noteworthy Light"/>
                <a:cs typeface="Noteworthy Light"/>
                <a:sym typeface="Noteworthy Light"/>
              </a:defRPr>
            </a:pPr>
            <a:endParaRPr lang="en-GB" dirty="0"/>
          </a:p>
          <a:p>
            <a:pPr>
              <a:defRPr sz="3200" b="0">
                <a:latin typeface="Noteworthy Light"/>
                <a:ea typeface="Noteworthy Light"/>
                <a:cs typeface="Noteworthy Light"/>
                <a:sym typeface="Noteworthy Light"/>
              </a:defRPr>
            </a:pPr>
            <a:r>
              <a:rPr dirty="0"/>
              <a:t>Key Vocabulary:</a:t>
            </a:r>
            <a:endParaRPr lang="en-GB" dirty="0"/>
          </a:p>
          <a:p>
            <a:pPr>
              <a:defRPr sz="3200" b="0">
                <a:latin typeface="Noteworthy Light"/>
                <a:ea typeface="Noteworthy Light"/>
                <a:cs typeface="Noteworthy Light"/>
                <a:sym typeface="Noteworthy Light"/>
              </a:defRPr>
            </a:pPr>
            <a:endParaRPr lang="en-GB" sz="1400" dirty="0">
              <a:latin typeface="Arial" panose="020B0604020202020204" pitchFamily="34" charset="0"/>
              <a:cs typeface="Arial" panose="020B0604020202020204" pitchFamily="34" charset="0"/>
            </a:endParaRPr>
          </a:p>
          <a:p>
            <a:pPr algn="l">
              <a:defRPr sz="3200" b="0">
                <a:latin typeface="Noteworthy Light"/>
                <a:ea typeface="Noteworthy Light"/>
                <a:cs typeface="Noteworthy Light"/>
                <a:sym typeface="Noteworthy Light"/>
              </a:defRPr>
            </a:pPr>
            <a:r>
              <a:rPr lang="en-GB" sz="1400" dirty="0">
                <a:latin typeface="Arial" panose="020B0604020202020204" pitchFamily="34" charset="0"/>
                <a:cs typeface="Arial" panose="020B0604020202020204" pitchFamily="34" charset="0"/>
              </a:rPr>
              <a:t> - </a:t>
            </a:r>
            <a:r>
              <a:rPr lang="en-GB" sz="1400" b="0" dirty="0">
                <a:solidFill>
                  <a:srgbClr val="FF644E">
                    <a:hueOff val="-82419"/>
                    <a:satOff val="-9513"/>
                    <a:lumOff val="-16343"/>
                  </a:srgbClr>
                </a:solidFill>
                <a:latin typeface="Arial" panose="020B0604020202020204" pitchFamily="34" charset="0"/>
                <a:cs typeface="Arial" panose="020B0604020202020204" pitchFamily="34" charset="0"/>
                <a:sym typeface="Noteworthy Light"/>
              </a:rPr>
              <a:t>Arctic Ocean: </a:t>
            </a:r>
            <a:r>
              <a:rPr lang="en-GB" sz="1400" b="0" dirty="0">
                <a:solidFill>
                  <a:schemeClr val="tx1"/>
                </a:solidFill>
                <a:latin typeface="Arial" panose="020B0604020202020204" pitchFamily="34" charset="0"/>
                <a:cs typeface="Arial" panose="020B0604020202020204" pitchFamily="34" charset="0"/>
                <a:sym typeface="Noteworthy Light"/>
              </a:rPr>
              <a:t>this is the coldest ocean in the world. In the middle of the Arctic is the North Pole. It is covered in ice all year round.</a:t>
            </a:r>
          </a:p>
          <a:p>
            <a:pPr algn="l">
              <a:defRPr sz="3200" b="0">
                <a:latin typeface="Noteworthy Light"/>
                <a:ea typeface="Noteworthy Light"/>
                <a:cs typeface="Noteworthy Light"/>
                <a:sym typeface="Noteworthy Light"/>
              </a:defRPr>
            </a:pPr>
            <a:r>
              <a:rPr lang="en-GB" sz="1400" b="0" dirty="0">
                <a:solidFill>
                  <a:srgbClr val="FF0000"/>
                </a:solidFill>
                <a:latin typeface="Arial" panose="020B0604020202020204" pitchFamily="34" charset="0"/>
                <a:cs typeface="Arial" panose="020B0604020202020204" pitchFamily="34" charset="0"/>
                <a:sym typeface="Noteworthy Light"/>
              </a:rPr>
              <a:t>- Shoal of krill</a:t>
            </a:r>
            <a:r>
              <a:rPr lang="en-GB" sz="1400" b="0" dirty="0">
                <a:solidFill>
                  <a:schemeClr val="tx1"/>
                </a:solidFill>
                <a:latin typeface="Arial" panose="020B0604020202020204" pitchFamily="34" charset="0"/>
                <a:cs typeface="Arial" panose="020B0604020202020204" pitchFamily="34" charset="0"/>
                <a:sym typeface="Noteworthy Light"/>
              </a:rPr>
              <a:t>: these animals look like shrimp, but they’re much smaller. They feed on algae under the sea ice. </a:t>
            </a:r>
          </a:p>
          <a:p>
            <a:pPr algn="l">
              <a:defRPr sz="3200" b="0">
                <a:latin typeface="Noteworthy Light"/>
                <a:ea typeface="Noteworthy Light"/>
                <a:cs typeface="Noteworthy Light"/>
                <a:sym typeface="Noteworthy Light"/>
              </a:defRPr>
            </a:pPr>
            <a:r>
              <a:rPr lang="en-GB" sz="1400" b="0" dirty="0">
                <a:solidFill>
                  <a:srgbClr val="FF0000"/>
                </a:solidFill>
                <a:latin typeface="Arial" panose="020B0604020202020204" pitchFamily="34" charset="0"/>
                <a:cs typeface="Arial" panose="020B0604020202020204" pitchFamily="34" charset="0"/>
                <a:sym typeface="Noteworthy Light"/>
              </a:rPr>
              <a:t>- Blowholes</a:t>
            </a:r>
            <a:r>
              <a:rPr lang="en-GB" sz="1400" b="0" dirty="0">
                <a:solidFill>
                  <a:schemeClr val="tx1"/>
                </a:solidFill>
                <a:latin typeface="Arial" panose="020B0604020202020204" pitchFamily="34" charset="0"/>
                <a:cs typeface="Arial" panose="020B0604020202020204" pitchFamily="34" charset="0"/>
                <a:sym typeface="Noteworthy Light"/>
              </a:rPr>
              <a:t> – whales don’t breathe through their mouths, but through blowholes on the tops of their -heads.  </a:t>
            </a:r>
          </a:p>
          <a:p>
            <a:pPr algn="l">
              <a:defRPr sz="3200" b="0">
                <a:latin typeface="Noteworthy Light"/>
                <a:ea typeface="Noteworthy Light"/>
                <a:cs typeface="Noteworthy Light"/>
                <a:sym typeface="Noteworthy Light"/>
              </a:defRPr>
            </a:pPr>
            <a:r>
              <a:rPr lang="en-GB" sz="1400" b="0" dirty="0">
                <a:solidFill>
                  <a:srgbClr val="FF0000"/>
                </a:solidFill>
                <a:latin typeface="Arial" panose="020B0604020202020204" pitchFamily="34" charset="0"/>
                <a:cs typeface="Arial" panose="020B0604020202020204" pitchFamily="34" charset="0"/>
                <a:sym typeface="Noteworthy Light"/>
              </a:rPr>
              <a:t>- Aby</a:t>
            </a:r>
            <a:r>
              <a:rPr lang="en-GB" sz="1400" b="0" dirty="0">
                <a:solidFill>
                  <a:schemeClr val="tx1"/>
                </a:solidFill>
                <a:latin typeface="Arial" panose="020B0604020202020204" pitchFamily="34" charset="0"/>
                <a:cs typeface="Arial" panose="020B0604020202020204" pitchFamily="34" charset="0"/>
                <a:sym typeface="Noteworthy Light"/>
              </a:rPr>
              <a:t>ss: when the light in the ocean trickles out altogether, you reach the abyss.</a:t>
            </a:r>
          </a:p>
          <a:p>
            <a:pPr algn="l">
              <a:defRPr sz="3200" b="0">
                <a:latin typeface="Noteworthy Light"/>
                <a:ea typeface="Noteworthy Light"/>
                <a:cs typeface="Noteworthy Light"/>
                <a:sym typeface="Noteworthy Light"/>
              </a:defRPr>
            </a:pPr>
            <a:r>
              <a:rPr lang="en-GB" sz="1400" b="0" dirty="0">
                <a:solidFill>
                  <a:srgbClr val="FF0000"/>
                </a:solidFill>
                <a:latin typeface="Arial" panose="020B0604020202020204" pitchFamily="34" charset="0"/>
                <a:cs typeface="Arial" panose="020B0604020202020204" pitchFamily="34" charset="0"/>
                <a:sym typeface="Noteworthy Light"/>
              </a:rPr>
              <a:t>- Trenches</a:t>
            </a:r>
            <a:r>
              <a:rPr lang="en-GB" sz="1400" b="0" dirty="0">
                <a:solidFill>
                  <a:schemeClr val="tx1"/>
                </a:solidFill>
                <a:latin typeface="Arial" panose="020B0604020202020204" pitchFamily="34" charset="0"/>
                <a:cs typeface="Arial" panose="020B0604020202020204" pitchFamily="34" charset="0"/>
                <a:sym typeface="Noteworthy Light"/>
              </a:rPr>
              <a:t>: this is even deeper than the abyss. Deep trenches plunge down into darkness. </a:t>
            </a:r>
            <a:endParaRPr sz="1400" dirty="0">
              <a:latin typeface="Arial" panose="020B0604020202020204" pitchFamily="34" charset="0"/>
              <a:cs typeface="Arial" panose="020B0604020202020204" pitchFamily="34" charset="0"/>
            </a:endParaRPr>
          </a:p>
          <a:p>
            <a:pPr marL="185208" indent="-185208" algn="l">
              <a:buClr>
                <a:srgbClr val="000000"/>
              </a:buClr>
              <a:buSzPct val="125000"/>
              <a:buChar char="-"/>
              <a:defRPr sz="1400" b="0">
                <a:solidFill>
                  <a:schemeClr val="accent5">
                    <a:hueOff val="-82419"/>
                    <a:satOff val="-9513"/>
                    <a:lumOff val="-16343"/>
                  </a:schemeClr>
                </a:solidFill>
                <a:latin typeface="Noteworthy Light"/>
                <a:ea typeface="Noteworthy Light"/>
                <a:cs typeface="Noteworthy Light"/>
                <a:sym typeface="Noteworthy Light"/>
              </a:defRPr>
            </a:pPr>
            <a:endParaRPr dirty="0">
              <a:solidFill>
                <a:srgbClr val="000000"/>
              </a:solidFill>
              <a:latin typeface="Arial" panose="020B0604020202020204" pitchFamily="34" charset="0"/>
              <a:cs typeface="Arial" panose="020B0604020202020204" pitchFamily="34" charset="0"/>
            </a:endParaRPr>
          </a:p>
          <a:p>
            <a:pPr>
              <a:defRPr sz="3200" b="0">
                <a:latin typeface="Noteworthy Light"/>
                <a:ea typeface="Noteworthy Light"/>
                <a:cs typeface="Noteworthy Light"/>
                <a:sym typeface="Noteworthy Light"/>
              </a:defRPr>
            </a:pPr>
            <a:r>
              <a:rPr dirty="0">
                <a:latin typeface="Arial" panose="020B0604020202020204" pitchFamily="34" charset="0"/>
                <a:cs typeface="Arial" panose="020B0604020202020204" pitchFamily="34" charset="0"/>
              </a:rPr>
              <a:t>Key Questions:</a:t>
            </a:r>
            <a:endParaRPr lang="en-GB" dirty="0">
              <a:latin typeface="Arial" panose="020B0604020202020204" pitchFamily="34" charset="0"/>
              <a:cs typeface="Arial" panose="020B0604020202020204" pitchFamily="34" charset="0"/>
            </a:endParaRPr>
          </a:p>
          <a:p>
            <a:pPr marL="285750" indent="-285750" algn="l">
              <a:buFontTx/>
              <a:buChar char="-"/>
              <a:defRPr sz="3200" b="0">
                <a:latin typeface="Noteworthy Light"/>
                <a:ea typeface="Noteworthy Light"/>
                <a:cs typeface="Noteworthy Light"/>
                <a:sym typeface="Noteworthy Light"/>
              </a:defRPr>
            </a:pPr>
            <a:r>
              <a:rPr lang="en-GB" sz="1400" dirty="0">
                <a:solidFill>
                  <a:schemeClr val="tx1"/>
                </a:solidFill>
                <a:latin typeface="Arial" panose="020B0604020202020204" pitchFamily="34" charset="0"/>
                <a:cs typeface="Arial" panose="020B0604020202020204" pitchFamily="34" charset="0"/>
              </a:rPr>
              <a:t>Why is it hard for animals to survive in the Arctic?</a:t>
            </a:r>
          </a:p>
          <a:p>
            <a:pPr marL="285750" indent="-285750" algn="l">
              <a:buFontTx/>
              <a:buChar char="-"/>
              <a:defRPr sz="3200" b="0">
                <a:latin typeface="Noteworthy Light"/>
                <a:ea typeface="Noteworthy Light"/>
                <a:cs typeface="Noteworthy Light"/>
                <a:sym typeface="Noteworthy Light"/>
              </a:defRPr>
            </a:pPr>
            <a:r>
              <a:rPr lang="en-GB" sz="1400" dirty="0">
                <a:solidFill>
                  <a:schemeClr val="tx1"/>
                </a:solidFill>
                <a:latin typeface="Arial" panose="020B0604020202020204" pitchFamily="34" charset="0"/>
                <a:cs typeface="Arial" panose="020B0604020202020204" pitchFamily="34" charset="0"/>
              </a:rPr>
              <a:t>What animals would you expect to find in the North Pole?</a:t>
            </a:r>
          </a:p>
          <a:p>
            <a:pPr marL="285750" indent="-285750" algn="l">
              <a:buFontTx/>
              <a:buChar char="-"/>
              <a:defRPr sz="3200" b="0">
                <a:latin typeface="Noteworthy Light"/>
                <a:ea typeface="Noteworthy Light"/>
                <a:cs typeface="Noteworthy Light"/>
                <a:sym typeface="Noteworthy Light"/>
              </a:defRPr>
            </a:pPr>
            <a:r>
              <a:rPr lang="en-GB" sz="1400" dirty="0">
                <a:solidFill>
                  <a:schemeClr val="tx1"/>
                </a:solidFill>
                <a:latin typeface="Arial" panose="020B0604020202020204" pitchFamily="34" charset="0"/>
                <a:cs typeface="Arial" panose="020B0604020202020204" pitchFamily="34" charset="0"/>
              </a:rPr>
              <a:t>What do blue whales eat?</a:t>
            </a:r>
          </a:p>
          <a:p>
            <a:pPr marL="285750" indent="-285750" algn="l">
              <a:buFontTx/>
              <a:buChar char="-"/>
              <a:defRPr sz="3200" b="0">
                <a:latin typeface="Noteworthy Light"/>
                <a:ea typeface="Noteworthy Light"/>
                <a:cs typeface="Noteworthy Light"/>
                <a:sym typeface="Noteworthy Light"/>
              </a:defRPr>
            </a:pPr>
            <a:r>
              <a:rPr lang="en-GB" sz="1400" dirty="0">
                <a:solidFill>
                  <a:schemeClr val="tx1"/>
                </a:solidFill>
                <a:latin typeface="Arial" panose="020B0604020202020204" pitchFamily="34" charset="0"/>
                <a:cs typeface="Arial" panose="020B0604020202020204" pitchFamily="34" charset="0"/>
              </a:rPr>
              <a:t>How do poplar bears keep warm?</a:t>
            </a:r>
          </a:p>
          <a:p>
            <a:pPr marL="285750" indent="-285750" algn="l">
              <a:buFontTx/>
              <a:buChar char="-"/>
              <a:defRPr sz="3200" b="0">
                <a:latin typeface="Noteworthy Light"/>
                <a:ea typeface="Noteworthy Light"/>
                <a:cs typeface="Noteworthy Light"/>
                <a:sym typeface="Noteworthy Light"/>
              </a:defRPr>
            </a:pPr>
            <a:r>
              <a:rPr lang="en-GB" sz="1400" dirty="0">
                <a:solidFill>
                  <a:schemeClr val="tx1"/>
                </a:solidFill>
                <a:latin typeface="Arial" panose="020B0604020202020204" pitchFamily="34" charset="0"/>
                <a:cs typeface="Arial" panose="020B0604020202020204" pitchFamily="34" charset="0"/>
              </a:rPr>
              <a:t>What animals would you find in the abyss?</a:t>
            </a:r>
          </a:p>
          <a:p>
            <a:pPr marL="285750" indent="-285750" algn="l">
              <a:buFontTx/>
              <a:buChar char="-"/>
              <a:defRPr sz="3200" b="0">
                <a:latin typeface="Noteworthy Light"/>
                <a:ea typeface="Noteworthy Light"/>
                <a:cs typeface="Noteworthy Light"/>
                <a:sym typeface="Noteworthy Light"/>
              </a:defRPr>
            </a:pPr>
            <a:r>
              <a:rPr lang="en-GB" sz="1400" dirty="0">
                <a:solidFill>
                  <a:schemeClr val="tx1"/>
                </a:solidFill>
                <a:latin typeface="Arial" panose="020B0604020202020204" pitchFamily="34" charset="0"/>
                <a:cs typeface="Arial" panose="020B0604020202020204" pitchFamily="34" charset="0"/>
              </a:rPr>
              <a:t>Who explored the deep trenches? </a:t>
            </a:r>
          </a:p>
          <a:p>
            <a:pPr marL="285750" indent="-285750" algn="l">
              <a:buFontTx/>
              <a:buChar char="-"/>
              <a:defRPr sz="3200" b="0">
                <a:latin typeface="Noteworthy Light"/>
                <a:ea typeface="Noteworthy Light"/>
                <a:cs typeface="Noteworthy Light"/>
                <a:sym typeface="Noteworthy Light"/>
              </a:defRPr>
            </a:pPr>
            <a:r>
              <a:rPr lang="en-GB" sz="1400" dirty="0">
                <a:solidFill>
                  <a:schemeClr val="tx1"/>
                </a:solidFill>
                <a:latin typeface="Arial" panose="020B0604020202020204" pitchFamily="34" charset="0"/>
                <a:cs typeface="Arial" panose="020B0604020202020204" pitchFamily="34" charset="0"/>
              </a:rPr>
              <a:t>Why is it hard for animals to survive in the abyss?</a:t>
            </a:r>
            <a:endParaRPr sz="1400" dirty="0">
              <a:solidFill>
                <a:schemeClr val="tx1"/>
              </a:solidFill>
              <a:latin typeface="Arial" panose="020B0604020202020204" pitchFamily="34" charset="0"/>
              <a:cs typeface="Arial" panose="020B0604020202020204" pitchFamily="34" charset="0"/>
            </a:endParaRPr>
          </a:p>
        </p:txBody>
      </p:sp>
      <p:sp>
        <p:nvSpPr>
          <p:cNvPr id="148" name="Key Vocabulary:…"/>
          <p:cNvSpPr/>
          <p:nvPr/>
        </p:nvSpPr>
        <p:spPr>
          <a:xfrm>
            <a:off x="19569305" y="5205011"/>
            <a:ext cx="4039737" cy="8127604"/>
          </a:xfrm>
          <a:custGeom>
            <a:avLst/>
            <a:gdLst/>
            <a:ahLst/>
            <a:cxnLst>
              <a:cxn ang="0">
                <a:pos x="wd2" y="hd2"/>
              </a:cxn>
              <a:cxn ang="5400000">
                <a:pos x="wd2" y="hd2"/>
              </a:cxn>
              <a:cxn ang="10800000">
                <a:pos x="wd2" y="hd2"/>
              </a:cxn>
              <a:cxn ang="16200000">
                <a:pos x="wd2" y="hd2"/>
              </a:cxn>
            </a:cxnLst>
            <a:rect l="0" t="0" r="r" b="b"/>
            <a:pathLst>
              <a:path w="21600" h="21600" extrusionOk="0">
                <a:moveTo>
                  <a:pt x="2705" y="0"/>
                </a:moveTo>
                <a:lnTo>
                  <a:pt x="1818" y="2248"/>
                </a:lnTo>
                <a:cubicBezTo>
                  <a:pt x="809" y="2266"/>
                  <a:pt x="0" y="2745"/>
                  <a:pt x="0" y="3336"/>
                </a:cubicBezTo>
                <a:lnTo>
                  <a:pt x="0" y="20508"/>
                </a:lnTo>
                <a:cubicBezTo>
                  <a:pt x="0" y="21111"/>
                  <a:pt x="840" y="21600"/>
                  <a:pt x="1876" y="21600"/>
                </a:cubicBezTo>
                <a:lnTo>
                  <a:pt x="19724" y="21600"/>
                </a:lnTo>
                <a:cubicBezTo>
                  <a:pt x="20760" y="21600"/>
                  <a:pt x="21600" y="21111"/>
                  <a:pt x="21600" y="20508"/>
                </a:cubicBezTo>
                <a:lnTo>
                  <a:pt x="21600" y="3336"/>
                </a:lnTo>
                <a:cubicBezTo>
                  <a:pt x="21600" y="2733"/>
                  <a:pt x="20760" y="2244"/>
                  <a:pt x="19724" y="2244"/>
                </a:cubicBezTo>
                <a:lnTo>
                  <a:pt x="3590" y="2244"/>
                </a:lnTo>
                <a:lnTo>
                  <a:pt x="2705" y="0"/>
                </a:lnTo>
                <a:close/>
              </a:path>
            </a:pathLst>
          </a:custGeom>
          <a:ln w="254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p>
            <a:pPr algn="l">
              <a:buClr>
                <a:srgbClr val="000000"/>
              </a:buClr>
              <a:buSzPct val="125000"/>
              <a:defRPr sz="1400" b="0">
                <a:solidFill>
                  <a:schemeClr val="accent5">
                    <a:hueOff val="-82419"/>
                    <a:satOff val="-9513"/>
                    <a:lumOff val="-16343"/>
                  </a:schemeClr>
                </a:solidFill>
                <a:latin typeface="Noteworthy Light"/>
                <a:ea typeface="Noteworthy Light"/>
                <a:cs typeface="Noteworthy Light"/>
                <a:sym typeface="Noteworthy Light"/>
              </a:defRPr>
            </a:pPr>
            <a:endParaRPr lang="en-GB" dirty="0">
              <a:solidFill>
                <a:srgbClr val="000000"/>
              </a:solidFill>
              <a:latin typeface="Arial" panose="020B0604020202020204" pitchFamily="34" charset="0"/>
              <a:cs typeface="Arial" panose="020B0604020202020204" pitchFamily="34" charset="0"/>
            </a:endParaRPr>
          </a:p>
          <a:p>
            <a:pPr marL="185208" indent="-185208" algn="l">
              <a:buClr>
                <a:srgbClr val="000000"/>
              </a:buClr>
              <a:buSzPct val="125000"/>
              <a:buChar char="-"/>
              <a:defRPr sz="1400" b="0">
                <a:solidFill>
                  <a:schemeClr val="accent5">
                    <a:hueOff val="-82419"/>
                    <a:satOff val="-9513"/>
                    <a:lumOff val="-16343"/>
                  </a:schemeClr>
                </a:solidFill>
                <a:latin typeface="Noteworthy Light"/>
                <a:ea typeface="Noteworthy Light"/>
                <a:cs typeface="Noteworthy Light"/>
                <a:sym typeface="Noteworthy Light"/>
              </a:defRPr>
            </a:pPr>
            <a:endParaRPr lang="en-GB" dirty="0">
              <a:latin typeface="Arial" panose="020B0604020202020204" pitchFamily="34" charset="0"/>
              <a:cs typeface="Arial" panose="020B0604020202020204" pitchFamily="34" charset="0"/>
            </a:endParaRPr>
          </a:p>
          <a:p>
            <a:pPr marL="185208" indent="-185208" algn="l">
              <a:buClr>
                <a:srgbClr val="000000"/>
              </a:buClr>
              <a:buSzPct val="125000"/>
              <a:buChar char="-"/>
              <a:defRPr sz="1400" b="0">
                <a:solidFill>
                  <a:schemeClr val="accent5">
                    <a:hueOff val="-82419"/>
                    <a:satOff val="-9513"/>
                    <a:lumOff val="-16343"/>
                  </a:schemeClr>
                </a:solidFill>
                <a:latin typeface="Noteworthy Light"/>
                <a:ea typeface="Noteworthy Light"/>
                <a:cs typeface="Noteworthy Light"/>
                <a:sym typeface="Noteworthy Light"/>
              </a:defRPr>
            </a:pPr>
            <a:endParaRPr lang="en-GB" dirty="0">
              <a:solidFill>
                <a:srgbClr val="000000"/>
              </a:solidFill>
              <a:latin typeface="Arial" panose="020B0604020202020204" pitchFamily="34" charset="0"/>
              <a:cs typeface="Arial" panose="020B0604020202020204" pitchFamily="34" charset="0"/>
            </a:endParaRPr>
          </a:p>
          <a:p>
            <a:pPr marL="185208" indent="-185208" algn="l">
              <a:buClr>
                <a:srgbClr val="000000"/>
              </a:buClr>
              <a:buSzPct val="125000"/>
              <a:buChar char="-"/>
              <a:defRPr sz="1400" b="0">
                <a:solidFill>
                  <a:schemeClr val="accent5">
                    <a:hueOff val="-82419"/>
                    <a:satOff val="-9513"/>
                    <a:lumOff val="-16343"/>
                  </a:schemeClr>
                </a:solidFill>
                <a:latin typeface="Noteworthy Light"/>
                <a:ea typeface="Noteworthy Light"/>
                <a:cs typeface="Noteworthy Light"/>
                <a:sym typeface="Noteworthy Light"/>
              </a:defRPr>
            </a:pPr>
            <a:endParaRPr lang="en-GB" dirty="0">
              <a:latin typeface="Arial" panose="020B0604020202020204" pitchFamily="34" charset="0"/>
              <a:cs typeface="Arial" panose="020B0604020202020204" pitchFamily="34" charset="0"/>
            </a:endParaRPr>
          </a:p>
          <a:p>
            <a:pPr marL="185208" indent="-185208" algn="l">
              <a:buClr>
                <a:srgbClr val="000000"/>
              </a:buClr>
              <a:buSzPct val="125000"/>
              <a:buChar char="-"/>
              <a:defRPr sz="1400" b="0">
                <a:solidFill>
                  <a:schemeClr val="accent5">
                    <a:hueOff val="-82419"/>
                    <a:satOff val="-9513"/>
                    <a:lumOff val="-16343"/>
                  </a:schemeClr>
                </a:solidFill>
                <a:latin typeface="Noteworthy Light"/>
                <a:ea typeface="Noteworthy Light"/>
                <a:cs typeface="Noteworthy Light"/>
                <a:sym typeface="Noteworthy Light"/>
              </a:defRPr>
            </a:pPr>
            <a:endParaRPr lang="en-GB" dirty="0">
              <a:solidFill>
                <a:srgbClr val="000000"/>
              </a:solidFill>
              <a:latin typeface="Arial" panose="020B0604020202020204" pitchFamily="34" charset="0"/>
              <a:cs typeface="Arial" panose="020B0604020202020204" pitchFamily="34" charset="0"/>
            </a:endParaRPr>
          </a:p>
          <a:p>
            <a:pPr marL="185208" indent="-185208" algn="l">
              <a:buClr>
                <a:srgbClr val="000000"/>
              </a:buClr>
              <a:buSzPct val="125000"/>
              <a:buChar char="-"/>
              <a:defRPr sz="1400" b="0">
                <a:solidFill>
                  <a:schemeClr val="accent5">
                    <a:hueOff val="-82419"/>
                    <a:satOff val="-9513"/>
                    <a:lumOff val="-16343"/>
                  </a:schemeClr>
                </a:solidFill>
                <a:latin typeface="Noteworthy Light"/>
                <a:ea typeface="Noteworthy Light"/>
                <a:cs typeface="Noteworthy Light"/>
                <a:sym typeface="Noteworthy Light"/>
              </a:defRPr>
            </a:pPr>
            <a:endParaRPr lang="en-GB" dirty="0">
              <a:latin typeface="Arial" panose="020B0604020202020204" pitchFamily="34" charset="0"/>
              <a:cs typeface="Arial" panose="020B0604020202020204" pitchFamily="34" charset="0"/>
            </a:endParaRPr>
          </a:p>
          <a:p>
            <a:pPr marL="185208" indent="-185208" algn="l">
              <a:buClr>
                <a:srgbClr val="000000"/>
              </a:buClr>
              <a:buSzPct val="125000"/>
              <a:buChar char="-"/>
              <a:defRPr sz="1400" b="0">
                <a:solidFill>
                  <a:schemeClr val="accent5">
                    <a:hueOff val="-82419"/>
                    <a:satOff val="-9513"/>
                    <a:lumOff val="-16343"/>
                  </a:schemeClr>
                </a:solidFill>
                <a:latin typeface="Noteworthy Light"/>
                <a:ea typeface="Noteworthy Light"/>
                <a:cs typeface="Noteworthy Light"/>
                <a:sym typeface="Noteworthy Light"/>
              </a:defRPr>
            </a:pPr>
            <a:endParaRPr lang="en-GB" dirty="0">
              <a:solidFill>
                <a:srgbClr val="000000"/>
              </a:solidFill>
              <a:latin typeface="Arial" panose="020B0604020202020204" pitchFamily="34" charset="0"/>
              <a:cs typeface="Arial" panose="020B0604020202020204" pitchFamily="34" charset="0"/>
            </a:endParaRPr>
          </a:p>
          <a:p>
            <a:pPr>
              <a:defRPr sz="3200" b="0">
                <a:latin typeface="Noteworthy Light"/>
                <a:ea typeface="Noteworthy Light"/>
                <a:cs typeface="Noteworthy Light"/>
                <a:sym typeface="Noteworthy Light"/>
              </a:defRPr>
            </a:pPr>
            <a:r>
              <a:rPr lang="en-US" dirty="0">
                <a:solidFill>
                  <a:schemeClr val="tx1"/>
                </a:solidFill>
                <a:latin typeface="Arial" panose="020B0604020202020204" pitchFamily="34" charset="0"/>
                <a:cs typeface="Arial" panose="020B0604020202020204" pitchFamily="34" charset="0"/>
              </a:rPr>
              <a:t>Key Vocabulary:</a:t>
            </a:r>
          </a:p>
          <a:p>
            <a:pPr marL="185208" indent="-185208" algn="l">
              <a:buClr>
                <a:srgbClr val="000000"/>
              </a:buClr>
              <a:buSzPct val="125000"/>
              <a:buChar char="-"/>
              <a:defRPr sz="1400" b="0">
                <a:solidFill>
                  <a:schemeClr val="accent5">
                    <a:hueOff val="-82419"/>
                    <a:satOff val="-9513"/>
                    <a:lumOff val="-16343"/>
                  </a:schemeClr>
                </a:solidFill>
                <a:latin typeface="Noteworthy Light"/>
                <a:ea typeface="Noteworthy Light"/>
                <a:cs typeface="Noteworthy Light"/>
                <a:sym typeface="Noteworthy Light"/>
              </a:defRPr>
            </a:pPr>
            <a:r>
              <a:rPr lang="en-US" dirty="0">
                <a:solidFill>
                  <a:srgbClr val="FF0000"/>
                </a:solidFill>
                <a:latin typeface="Arial" panose="020B0604020202020204" pitchFamily="34" charset="0"/>
                <a:cs typeface="Arial" panose="020B0604020202020204" pitchFamily="34" charset="0"/>
              </a:rPr>
              <a:t>Barren</a:t>
            </a:r>
            <a:r>
              <a:rPr lang="en-US" dirty="0">
                <a:solidFill>
                  <a:schemeClr val="tx1"/>
                </a:solidFill>
                <a:latin typeface="Arial" panose="020B0604020202020204" pitchFamily="34" charset="0"/>
                <a:cs typeface="Arial" panose="020B0604020202020204" pitchFamily="34" charset="0"/>
              </a:rPr>
              <a:t> : </a:t>
            </a:r>
            <a:r>
              <a:rPr lang="en-US" b="0" dirty="0">
                <a:solidFill>
                  <a:schemeClr val="tx1"/>
                </a:solidFill>
                <a:latin typeface="Arial" panose="020B0604020202020204" pitchFamily="34" charset="0"/>
                <a:cs typeface="Arial" panose="020B0604020202020204" pitchFamily="34" charset="0"/>
              </a:rPr>
              <a:t>an area of land overgrown with dense forest and tangled vegetation, typically in the tropics</a:t>
            </a:r>
            <a:endParaRPr lang="en-US" dirty="0">
              <a:solidFill>
                <a:schemeClr val="tx1"/>
              </a:solidFill>
              <a:latin typeface="Arial" panose="020B0604020202020204" pitchFamily="34" charset="0"/>
              <a:cs typeface="Arial" panose="020B0604020202020204" pitchFamily="34" charset="0"/>
            </a:endParaRPr>
          </a:p>
          <a:p>
            <a:pPr marL="185208" indent="-185208" algn="l">
              <a:buClr>
                <a:srgbClr val="000000"/>
              </a:buClr>
              <a:buSzPct val="125000"/>
              <a:buChar char="-"/>
              <a:defRPr sz="1400" b="0">
                <a:solidFill>
                  <a:schemeClr val="accent5">
                    <a:hueOff val="-82419"/>
                    <a:satOff val="-9513"/>
                    <a:lumOff val="-16343"/>
                  </a:schemeClr>
                </a:solidFill>
                <a:latin typeface="Noteworthy Light"/>
                <a:ea typeface="Noteworthy Light"/>
                <a:cs typeface="Noteworthy Light"/>
                <a:sym typeface="Noteworthy Light"/>
              </a:defRPr>
            </a:pPr>
            <a:r>
              <a:rPr lang="en-US" dirty="0">
                <a:solidFill>
                  <a:srgbClr val="FF0000"/>
                </a:solidFill>
                <a:latin typeface="Arial" panose="020B0604020202020204" pitchFamily="34" charset="0"/>
                <a:cs typeface="Arial" panose="020B0604020202020204" pitchFamily="34" charset="0"/>
              </a:rPr>
              <a:t>Sahara desert</a:t>
            </a:r>
            <a:r>
              <a:rPr lang="en-US" dirty="0">
                <a:solidFill>
                  <a:schemeClr val="tx1"/>
                </a:solidFill>
                <a:latin typeface="Arial" panose="020B0604020202020204" pitchFamily="34" charset="0"/>
                <a:cs typeface="Arial" panose="020B0604020202020204" pitchFamily="34" charset="0"/>
              </a:rPr>
              <a:t>: </a:t>
            </a:r>
            <a:r>
              <a:rPr lang="en-US" b="0" dirty="0">
                <a:solidFill>
                  <a:schemeClr val="tx1"/>
                </a:solidFill>
                <a:latin typeface="Arial" panose="020B0604020202020204" pitchFamily="34" charset="0"/>
                <a:cs typeface="Arial" panose="020B0604020202020204" pitchFamily="34" charset="0"/>
              </a:rPr>
              <a:t>this is a place in Africa and is the hottest place on earth.</a:t>
            </a:r>
            <a:endParaRPr lang="en-US" dirty="0">
              <a:solidFill>
                <a:schemeClr val="tx1"/>
              </a:solidFill>
              <a:latin typeface="Arial" panose="020B0604020202020204" pitchFamily="34" charset="0"/>
              <a:cs typeface="Arial" panose="020B0604020202020204" pitchFamily="34" charset="0"/>
            </a:endParaRPr>
          </a:p>
          <a:p>
            <a:pPr marL="185208" indent="-185208" algn="l">
              <a:buClr>
                <a:srgbClr val="000000"/>
              </a:buClr>
              <a:buSzPct val="125000"/>
              <a:buChar char="-"/>
              <a:defRPr sz="1400" b="0">
                <a:solidFill>
                  <a:schemeClr val="accent5">
                    <a:hueOff val="-82419"/>
                    <a:satOff val="-9513"/>
                    <a:lumOff val="-16343"/>
                  </a:schemeClr>
                </a:solidFill>
                <a:latin typeface="Noteworthy Light"/>
                <a:ea typeface="Noteworthy Light"/>
                <a:cs typeface="Noteworthy Light"/>
                <a:sym typeface="Noteworthy Light"/>
              </a:defRPr>
            </a:pPr>
            <a:r>
              <a:rPr lang="en-US" dirty="0">
                <a:solidFill>
                  <a:srgbClr val="FF0000"/>
                </a:solidFill>
                <a:latin typeface="Arial" panose="020B0604020202020204" pitchFamily="34" charset="0"/>
                <a:cs typeface="Arial" panose="020B0604020202020204" pitchFamily="34" charset="0"/>
              </a:rPr>
              <a:t>Oasis</a:t>
            </a:r>
            <a:r>
              <a:rPr lang="en-US" dirty="0">
                <a:solidFill>
                  <a:schemeClr val="tx1"/>
                </a:solidFill>
                <a:latin typeface="Arial" panose="020B0604020202020204" pitchFamily="34" charset="0"/>
                <a:cs typeface="Arial" panose="020B0604020202020204" pitchFamily="34" charset="0"/>
              </a:rPr>
              <a:t>: </a:t>
            </a:r>
            <a:r>
              <a:rPr lang="en-US" b="0" dirty="0">
                <a:solidFill>
                  <a:schemeClr val="tx1"/>
                </a:solidFill>
                <a:latin typeface="Arial" panose="020B0604020202020204" pitchFamily="34" charset="0"/>
                <a:cs typeface="Arial" panose="020B0604020202020204" pitchFamily="34" charset="0"/>
              </a:rPr>
              <a:t>this is a patch in the desert where plants can grow because there’s water.</a:t>
            </a:r>
            <a:endParaRPr lang="en-US" dirty="0">
              <a:solidFill>
                <a:schemeClr val="tx1"/>
              </a:solidFill>
              <a:latin typeface="Arial" panose="020B0604020202020204" pitchFamily="34" charset="0"/>
              <a:cs typeface="Arial" panose="020B0604020202020204" pitchFamily="34" charset="0"/>
            </a:endParaRPr>
          </a:p>
          <a:p>
            <a:pPr marL="185208" indent="-185208" algn="l">
              <a:buClr>
                <a:srgbClr val="000000"/>
              </a:buClr>
              <a:buSzPct val="125000"/>
              <a:buChar char="-"/>
              <a:defRPr sz="1400" b="0">
                <a:solidFill>
                  <a:schemeClr val="accent5">
                    <a:hueOff val="-82419"/>
                    <a:satOff val="-9513"/>
                    <a:lumOff val="-16343"/>
                  </a:schemeClr>
                </a:solidFill>
                <a:latin typeface="Noteworthy Light"/>
                <a:ea typeface="Noteworthy Light"/>
                <a:cs typeface="Noteworthy Light"/>
                <a:sym typeface="Noteworthy Light"/>
              </a:defRPr>
            </a:pPr>
            <a:r>
              <a:rPr lang="en-US" dirty="0">
                <a:solidFill>
                  <a:srgbClr val="FF0000"/>
                </a:solidFill>
                <a:latin typeface="Arial" panose="020B0604020202020204" pitchFamily="34" charset="0"/>
                <a:cs typeface="Arial" panose="020B0604020202020204" pitchFamily="34" charset="0"/>
              </a:rPr>
              <a:t>Glaciers</a:t>
            </a:r>
            <a:r>
              <a:rPr lang="en-US" dirty="0">
                <a:solidFill>
                  <a:schemeClr val="tx1"/>
                </a:solidFill>
                <a:latin typeface="Arial" panose="020B0604020202020204" pitchFamily="34" charset="0"/>
                <a:cs typeface="Arial" panose="020B0604020202020204" pitchFamily="34" charset="0"/>
              </a:rPr>
              <a:t>: these are rivers of ice that travel very slowly downhill. They carve out the rock along the way.</a:t>
            </a:r>
          </a:p>
          <a:p>
            <a:pPr marL="185208" indent="-185208" algn="l">
              <a:buClr>
                <a:srgbClr val="000000"/>
              </a:buClr>
              <a:buSzPct val="125000"/>
              <a:buChar char="-"/>
              <a:defRPr sz="1400" b="0">
                <a:solidFill>
                  <a:schemeClr val="accent5">
                    <a:hueOff val="-82419"/>
                    <a:satOff val="-9513"/>
                    <a:lumOff val="-16343"/>
                  </a:schemeClr>
                </a:solidFill>
                <a:latin typeface="Noteworthy Light"/>
                <a:ea typeface="Noteworthy Light"/>
                <a:cs typeface="Noteworthy Light"/>
                <a:sym typeface="Noteworthy Light"/>
              </a:defRPr>
            </a:pPr>
            <a:r>
              <a:rPr lang="en-US" dirty="0">
                <a:solidFill>
                  <a:srgbClr val="FF0000"/>
                </a:solidFill>
                <a:latin typeface="Arial" panose="020B0604020202020204" pitchFamily="34" charset="0"/>
                <a:cs typeface="Arial" panose="020B0604020202020204" pitchFamily="34" charset="0"/>
              </a:rPr>
              <a:t>Icebergs</a:t>
            </a:r>
            <a:r>
              <a:rPr lang="en-US" dirty="0">
                <a:solidFill>
                  <a:schemeClr val="tx1"/>
                </a:solidFill>
                <a:latin typeface="Arial" panose="020B0604020202020204" pitchFamily="34" charset="0"/>
                <a:cs typeface="Arial" panose="020B0604020202020204" pitchFamily="34" charset="0"/>
              </a:rPr>
              <a:t>: where ice melts away in large chunks and float away.</a:t>
            </a:r>
          </a:p>
          <a:p>
            <a:pPr>
              <a:defRPr sz="3200" b="0">
                <a:latin typeface="Noteworthy Light"/>
                <a:ea typeface="Noteworthy Light"/>
                <a:cs typeface="Noteworthy Light"/>
                <a:sym typeface="Noteworthy Light"/>
              </a:defRPr>
            </a:pPr>
            <a:r>
              <a:rPr lang="en-US" dirty="0">
                <a:solidFill>
                  <a:schemeClr val="tx1"/>
                </a:solidFill>
                <a:latin typeface="Arial" panose="020B0604020202020204" pitchFamily="34" charset="0"/>
                <a:cs typeface="Arial" panose="020B0604020202020204" pitchFamily="34" charset="0"/>
              </a:rPr>
              <a:t>Key Questions:</a:t>
            </a:r>
          </a:p>
          <a:p>
            <a:pPr marL="185208" indent="-185208" algn="l">
              <a:buClr>
                <a:srgbClr val="000000"/>
              </a:buClr>
              <a:buSzPct val="125000"/>
              <a:buChar char="-"/>
              <a:defRPr sz="1400" b="0">
                <a:solidFill>
                  <a:schemeClr val="accent5">
                    <a:hueOff val="-82419"/>
                    <a:satOff val="-9513"/>
                    <a:lumOff val="-16343"/>
                  </a:schemeClr>
                </a:solidFill>
                <a:latin typeface="Noteworthy Light"/>
                <a:ea typeface="Noteworthy Light"/>
                <a:cs typeface="Noteworthy Light"/>
                <a:sym typeface="Noteworthy Light"/>
              </a:defRPr>
            </a:pPr>
            <a:r>
              <a:rPr lang="en-GB" dirty="0">
                <a:solidFill>
                  <a:schemeClr val="tx1"/>
                </a:solidFill>
                <a:latin typeface="Arial" panose="020B0604020202020204" pitchFamily="34" charset="0"/>
                <a:cs typeface="Arial" panose="020B0604020202020204" pitchFamily="34" charset="0"/>
              </a:rPr>
              <a:t>Why is Antarctica classed as a desert?</a:t>
            </a:r>
          </a:p>
          <a:p>
            <a:pPr marL="185208" indent="-185208" algn="l">
              <a:buClr>
                <a:srgbClr val="000000"/>
              </a:buClr>
              <a:buSzPct val="125000"/>
              <a:buChar char="-"/>
              <a:defRPr sz="1400" b="0">
                <a:solidFill>
                  <a:schemeClr val="accent5">
                    <a:hueOff val="-82419"/>
                    <a:satOff val="-9513"/>
                    <a:lumOff val="-16343"/>
                  </a:schemeClr>
                </a:solidFill>
                <a:latin typeface="Noteworthy Light"/>
                <a:ea typeface="Noteworthy Light"/>
                <a:cs typeface="Noteworthy Light"/>
                <a:sym typeface="Noteworthy Light"/>
              </a:defRPr>
            </a:pPr>
            <a:r>
              <a:rPr lang="en-GB" dirty="0">
                <a:solidFill>
                  <a:schemeClr val="tx1"/>
                </a:solidFill>
                <a:latin typeface="Arial" panose="020B0604020202020204" pitchFamily="34" charset="0"/>
                <a:cs typeface="Arial" panose="020B0604020202020204" pitchFamily="34" charset="0"/>
              </a:rPr>
              <a:t>What animals will you find in the desert?</a:t>
            </a:r>
          </a:p>
          <a:p>
            <a:pPr marL="185208" indent="-185208" algn="l">
              <a:buClr>
                <a:srgbClr val="000000"/>
              </a:buClr>
              <a:buSzPct val="125000"/>
              <a:buChar char="-"/>
              <a:defRPr sz="1400" b="0">
                <a:solidFill>
                  <a:schemeClr val="accent5">
                    <a:hueOff val="-82419"/>
                    <a:satOff val="-9513"/>
                    <a:lumOff val="-16343"/>
                  </a:schemeClr>
                </a:solidFill>
                <a:latin typeface="Noteworthy Light"/>
                <a:ea typeface="Noteworthy Light"/>
                <a:cs typeface="Noteworthy Light"/>
                <a:sym typeface="Noteworthy Light"/>
              </a:defRPr>
            </a:pPr>
            <a:r>
              <a:rPr lang="en-GB" dirty="0">
                <a:solidFill>
                  <a:schemeClr val="tx1"/>
                </a:solidFill>
                <a:latin typeface="Arial" panose="020B0604020202020204" pitchFamily="34" charset="0"/>
                <a:cs typeface="Arial" panose="020B0604020202020204" pitchFamily="34" charset="0"/>
              </a:rPr>
              <a:t>How do plants and animals cope with little water in the desert?</a:t>
            </a:r>
          </a:p>
          <a:p>
            <a:pPr marL="185208" indent="-185208" algn="l">
              <a:buClr>
                <a:srgbClr val="000000"/>
              </a:buClr>
              <a:buSzPct val="125000"/>
              <a:buChar char="-"/>
              <a:defRPr sz="1400" b="0">
                <a:solidFill>
                  <a:schemeClr val="accent5">
                    <a:hueOff val="-82419"/>
                    <a:satOff val="-9513"/>
                    <a:lumOff val="-16343"/>
                  </a:schemeClr>
                </a:solidFill>
                <a:latin typeface="Noteworthy Light"/>
                <a:ea typeface="Noteworthy Light"/>
                <a:cs typeface="Noteworthy Light"/>
                <a:sym typeface="Noteworthy Light"/>
              </a:defRPr>
            </a:pPr>
            <a:r>
              <a:rPr lang="en-GB" dirty="0">
                <a:solidFill>
                  <a:schemeClr val="tx1"/>
                </a:solidFill>
                <a:latin typeface="Arial" panose="020B0604020202020204" pitchFamily="34" charset="0"/>
                <a:cs typeface="Arial" panose="020B0604020202020204" pitchFamily="34" charset="0"/>
              </a:rPr>
              <a:t>Why is Antarctica melting?</a:t>
            </a:r>
          </a:p>
          <a:p>
            <a:pPr marL="185208" indent="-185208" algn="l">
              <a:buClr>
                <a:srgbClr val="000000"/>
              </a:buClr>
              <a:buSzPct val="125000"/>
              <a:buChar char="-"/>
              <a:defRPr sz="1400" b="0">
                <a:solidFill>
                  <a:schemeClr val="accent5">
                    <a:hueOff val="-82419"/>
                    <a:satOff val="-9513"/>
                    <a:lumOff val="-16343"/>
                  </a:schemeClr>
                </a:solidFill>
                <a:latin typeface="Noteworthy Light"/>
                <a:ea typeface="Noteworthy Light"/>
                <a:cs typeface="Noteworthy Light"/>
                <a:sym typeface="Noteworthy Light"/>
              </a:defRPr>
            </a:pPr>
            <a:r>
              <a:rPr lang="en-GB" dirty="0">
                <a:solidFill>
                  <a:schemeClr val="tx1"/>
                </a:solidFill>
                <a:latin typeface="Arial" panose="020B0604020202020204" pitchFamily="34" charset="0"/>
                <a:cs typeface="Arial" panose="020B0604020202020204" pitchFamily="34" charset="0"/>
              </a:rPr>
              <a:t>Why do scientists go to Antarctica?</a:t>
            </a:r>
          </a:p>
          <a:p>
            <a:pPr marL="185208" indent="-185208" algn="l">
              <a:buClr>
                <a:srgbClr val="000000"/>
              </a:buClr>
              <a:buSzPct val="125000"/>
              <a:buChar char="-"/>
              <a:defRPr sz="1400" b="0">
                <a:solidFill>
                  <a:schemeClr val="accent5">
                    <a:hueOff val="-82419"/>
                    <a:satOff val="-9513"/>
                    <a:lumOff val="-16343"/>
                  </a:schemeClr>
                </a:solidFill>
                <a:latin typeface="Noteworthy Light"/>
                <a:ea typeface="Noteworthy Light"/>
                <a:cs typeface="Noteworthy Light"/>
                <a:sym typeface="Noteworthy Light"/>
              </a:defRPr>
            </a:pPr>
            <a:r>
              <a:rPr lang="en-GB" dirty="0">
                <a:solidFill>
                  <a:schemeClr val="tx1"/>
                </a:solidFill>
                <a:latin typeface="Arial" panose="020B0604020202020204" pitchFamily="34" charset="0"/>
                <a:cs typeface="Arial" panose="020B0604020202020204" pitchFamily="34" charset="0"/>
              </a:rPr>
              <a:t>How to animals adapt to live in this extreme places?</a:t>
            </a:r>
          </a:p>
          <a:p>
            <a:pPr marL="185208" indent="-185208" algn="l">
              <a:buClr>
                <a:srgbClr val="000000"/>
              </a:buClr>
              <a:buSzPct val="125000"/>
              <a:buChar char="-"/>
              <a:defRPr sz="1400" b="0">
                <a:solidFill>
                  <a:schemeClr val="accent5">
                    <a:hueOff val="-82419"/>
                    <a:satOff val="-9513"/>
                    <a:lumOff val="-16343"/>
                  </a:schemeClr>
                </a:solidFill>
                <a:latin typeface="Noteworthy Light"/>
                <a:ea typeface="Noteworthy Light"/>
                <a:cs typeface="Noteworthy Light"/>
                <a:sym typeface="Noteworthy Light"/>
              </a:defRPr>
            </a:pPr>
            <a:endParaRPr lang="en-GB" dirty="0">
              <a:solidFill>
                <a:schemeClr val="tx1"/>
              </a:solidFill>
              <a:latin typeface="Arial" panose="020B0604020202020204" pitchFamily="34" charset="0"/>
              <a:cs typeface="Arial" panose="020B0604020202020204" pitchFamily="34" charset="0"/>
            </a:endParaRPr>
          </a:p>
          <a:p>
            <a:pPr marL="185208" indent="-185208" algn="l">
              <a:buClr>
                <a:srgbClr val="000000"/>
              </a:buClr>
              <a:buSzPct val="125000"/>
              <a:buChar char="-"/>
              <a:defRPr sz="1400" b="0">
                <a:solidFill>
                  <a:schemeClr val="accent5">
                    <a:hueOff val="-82419"/>
                    <a:satOff val="-9513"/>
                    <a:lumOff val="-16343"/>
                  </a:schemeClr>
                </a:solidFill>
                <a:latin typeface="Noteworthy Light"/>
                <a:ea typeface="Noteworthy Light"/>
                <a:cs typeface="Noteworthy Light"/>
                <a:sym typeface="Noteworthy Light"/>
              </a:defRPr>
            </a:pPr>
            <a:endParaRPr lang="en-GB" dirty="0">
              <a:latin typeface="Arial" panose="020B0604020202020204" pitchFamily="34" charset="0"/>
              <a:cs typeface="Arial" panose="020B0604020202020204" pitchFamily="34" charset="0"/>
            </a:endParaRPr>
          </a:p>
          <a:p>
            <a:pPr marL="185208" indent="-185208" algn="l">
              <a:buClr>
                <a:srgbClr val="000000"/>
              </a:buClr>
              <a:buSzPct val="125000"/>
              <a:buChar char="-"/>
              <a:defRPr sz="1400" b="0">
                <a:solidFill>
                  <a:schemeClr val="accent5">
                    <a:hueOff val="-82419"/>
                    <a:satOff val="-9513"/>
                    <a:lumOff val="-16343"/>
                  </a:schemeClr>
                </a:solidFill>
                <a:latin typeface="Noteworthy Light"/>
                <a:ea typeface="Noteworthy Light"/>
                <a:cs typeface="Noteworthy Light"/>
                <a:sym typeface="Noteworthy Light"/>
              </a:defRPr>
            </a:pPr>
            <a:endParaRPr lang="en-GB" dirty="0">
              <a:solidFill>
                <a:srgbClr val="000000"/>
              </a:solidFill>
              <a:latin typeface="Arial" panose="020B0604020202020204" pitchFamily="34" charset="0"/>
              <a:cs typeface="Arial" panose="020B0604020202020204" pitchFamily="34" charset="0"/>
            </a:endParaRPr>
          </a:p>
          <a:p>
            <a:pPr marL="185208" indent="-185208" algn="l">
              <a:buClr>
                <a:srgbClr val="000000"/>
              </a:buClr>
              <a:buSzPct val="125000"/>
              <a:buChar char="-"/>
              <a:defRPr sz="1400" b="0">
                <a:solidFill>
                  <a:schemeClr val="accent5">
                    <a:hueOff val="-82419"/>
                    <a:satOff val="-9513"/>
                    <a:lumOff val="-16343"/>
                  </a:schemeClr>
                </a:solidFill>
                <a:latin typeface="Noteworthy Light"/>
                <a:ea typeface="Noteworthy Light"/>
                <a:cs typeface="Noteworthy Light"/>
                <a:sym typeface="Noteworthy Light"/>
              </a:defRPr>
            </a:pPr>
            <a:endParaRPr lang="en-GB" dirty="0">
              <a:latin typeface="Arial" panose="020B0604020202020204" pitchFamily="34" charset="0"/>
              <a:cs typeface="Arial" panose="020B0604020202020204" pitchFamily="34" charset="0"/>
            </a:endParaRPr>
          </a:p>
          <a:p>
            <a:pPr marL="185208" indent="-185208" algn="l">
              <a:buClr>
                <a:srgbClr val="000000"/>
              </a:buClr>
              <a:buSzPct val="125000"/>
              <a:buChar char="-"/>
              <a:defRPr sz="1400" b="0">
                <a:solidFill>
                  <a:schemeClr val="accent5">
                    <a:hueOff val="-82419"/>
                    <a:satOff val="-9513"/>
                    <a:lumOff val="-16343"/>
                  </a:schemeClr>
                </a:solidFill>
                <a:latin typeface="Noteworthy Light"/>
                <a:ea typeface="Noteworthy Light"/>
                <a:cs typeface="Noteworthy Light"/>
                <a:sym typeface="Noteworthy Light"/>
              </a:defRPr>
            </a:pPr>
            <a:endParaRPr lang="en-GB" dirty="0">
              <a:solidFill>
                <a:srgbClr val="000000"/>
              </a:solidFill>
              <a:latin typeface="Arial" panose="020B0604020202020204" pitchFamily="34" charset="0"/>
              <a:cs typeface="Arial" panose="020B0604020202020204" pitchFamily="34" charset="0"/>
            </a:endParaRPr>
          </a:p>
          <a:p>
            <a:pPr marL="185208" indent="-185208" algn="l">
              <a:buClr>
                <a:srgbClr val="000000"/>
              </a:buClr>
              <a:buSzPct val="125000"/>
              <a:buChar char="-"/>
              <a:defRPr sz="1400" b="0">
                <a:solidFill>
                  <a:schemeClr val="accent5">
                    <a:hueOff val="-82419"/>
                    <a:satOff val="-9513"/>
                    <a:lumOff val="-16343"/>
                  </a:schemeClr>
                </a:solidFill>
                <a:latin typeface="Noteworthy Light"/>
                <a:ea typeface="Noteworthy Light"/>
                <a:cs typeface="Noteworthy Light"/>
                <a:sym typeface="Noteworthy Light"/>
              </a:defRPr>
            </a:pPr>
            <a:endParaRPr dirty="0">
              <a:solidFill>
                <a:srgbClr val="000000"/>
              </a:solidFill>
              <a:latin typeface="Arial" panose="020B0604020202020204" pitchFamily="34" charset="0"/>
              <a:cs typeface="Arial" panose="020B0604020202020204" pitchFamily="34" charset="0"/>
            </a:endParaRPr>
          </a:p>
        </p:txBody>
      </p:sp>
      <p:sp>
        <p:nvSpPr>
          <p:cNvPr id="149" name="Key Vocabulary:…"/>
          <p:cNvSpPr/>
          <p:nvPr/>
        </p:nvSpPr>
        <p:spPr>
          <a:xfrm>
            <a:off x="4756659" y="5361122"/>
            <a:ext cx="3644163" cy="7864469"/>
          </a:xfrm>
          <a:custGeom>
            <a:avLst/>
            <a:gdLst/>
            <a:ahLst/>
            <a:cxnLst>
              <a:cxn ang="0">
                <a:pos x="wd2" y="hd2"/>
              </a:cxn>
              <a:cxn ang="5400000">
                <a:pos x="wd2" y="hd2"/>
              </a:cxn>
              <a:cxn ang="10800000">
                <a:pos x="wd2" y="hd2"/>
              </a:cxn>
              <a:cxn ang="16200000">
                <a:pos x="wd2" y="hd2"/>
              </a:cxn>
            </a:cxnLst>
            <a:rect l="0" t="0" r="r" b="b"/>
            <a:pathLst>
              <a:path w="21600" h="21600" extrusionOk="0">
                <a:moveTo>
                  <a:pt x="3709" y="0"/>
                </a:moveTo>
                <a:lnTo>
                  <a:pt x="2493" y="2650"/>
                </a:lnTo>
                <a:cubicBezTo>
                  <a:pt x="1110" y="2672"/>
                  <a:pt x="0" y="3236"/>
                  <a:pt x="0" y="3934"/>
                </a:cubicBezTo>
                <a:lnTo>
                  <a:pt x="0" y="20313"/>
                </a:lnTo>
                <a:cubicBezTo>
                  <a:pt x="0" y="21024"/>
                  <a:pt x="1152" y="21600"/>
                  <a:pt x="2573" y="21600"/>
                </a:cubicBezTo>
                <a:lnTo>
                  <a:pt x="19027" y="21600"/>
                </a:lnTo>
                <a:cubicBezTo>
                  <a:pt x="20448" y="21600"/>
                  <a:pt x="21600" y="21024"/>
                  <a:pt x="21600" y="20313"/>
                </a:cubicBezTo>
                <a:lnTo>
                  <a:pt x="21600" y="3934"/>
                </a:lnTo>
                <a:cubicBezTo>
                  <a:pt x="21600" y="3223"/>
                  <a:pt x="20448" y="2647"/>
                  <a:pt x="19027" y="2647"/>
                </a:cubicBezTo>
                <a:lnTo>
                  <a:pt x="4922" y="2647"/>
                </a:lnTo>
                <a:lnTo>
                  <a:pt x="3709" y="0"/>
                </a:lnTo>
                <a:close/>
              </a:path>
            </a:pathLst>
          </a:custGeom>
          <a:ln w="254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p>
            <a:pPr>
              <a:defRPr sz="3200" b="0">
                <a:latin typeface="Noteworthy Light"/>
                <a:ea typeface="Noteworthy Light"/>
                <a:cs typeface="Noteworthy Light"/>
                <a:sym typeface="Noteworthy Light"/>
              </a:defRPr>
            </a:pPr>
            <a:endParaRPr lang="en-GB" dirty="0">
              <a:latin typeface="Arial" panose="020B0604020202020204" pitchFamily="34" charset="0"/>
              <a:cs typeface="Arial" panose="020B0604020202020204" pitchFamily="34" charset="0"/>
            </a:endParaRPr>
          </a:p>
          <a:p>
            <a:pPr>
              <a:defRPr sz="3200" b="0">
                <a:latin typeface="Noteworthy Light"/>
                <a:ea typeface="Noteworthy Light"/>
                <a:cs typeface="Noteworthy Light"/>
                <a:sym typeface="Noteworthy Light"/>
              </a:defRPr>
            </a:pPr>
            <a:endParaRPr lang="en-GB" dirty="0">
              <a:latin typeface="Arial" panose="020B0604020202020204" pitchFamily="34" charset="0"/>
              <a:cs typeface="Arial" panose="020B0604020202020204" pitchFamily="34" charset="0"/>
            </a:endParaRPr>
          </a:p>
          <a:p>
            <a:pPr>
              <a:defRPr sz="3200" b="0">
                <a:latin typeface="Noteworthy Light"/>
                <a:ea typeface="Noteworthy Light"/>
                <a:cs typeface="Noteworthy Light"/>
                <a:sym typeface="Noteworthy Light"/>
              </a:defRPr>
            </a:pPr>
            <a:endParaRPr lang="en-GB" dirty="0">
              <a:latin typeface="Arial" panose="020B0604020202020204" pitchFamily="34" charset="0"/>
              <a:cs typeface="Arial" panose="020B0604020202020204" pitchFamily="34" charset="0"/>
            </a:endParaRPr>
          </a:p>
          <a:p>
            <a:pPr>
              <a:defRPr sz="3200" b="0">
                <a:latin typeface="Noteworthy Light"/>
                <a:ea typeface="Noteworthy Light"/>
                <a:cs typeface="Noteworthy Light"/>
                <a:sym typeface="Noteworthy Light"/>
              </a:defRPr>
            </a:pPr>
            <a:endParaRPr lang="en-GB" dirty="0">
              <a:latin typeface="Arial" panose="020B0604020202020204" pitchFamily="34" charset="0"/>
              <a:cs typeface="Arial" panose="020B0604020202020204" pitchFamily="34" charset="0"/>
            </a:endParaRPr>
          </a:p>
          <a:p>
            <a:pPr>
              <a:defRPr sz="3200" b="0">
                <a:latin typeface="Noteworthy Light"/>
                <a:ea typeface="Noteworthy Light"/>
                <a:cs typeface="Noteworthy Light"/>
                <a:sym typeface="Noteworthy Light"/>
              </a:defRPr>
            </a:pPr>
            <a:r>
              <a:rPr lang="en-GB" dirty="0">
                <a:latin typeface="Arial" panose="020B0604020202020204" pitchFamily="34" charset="0"/>
                <a:cs typeface="Arial" panose="020B0604020202020204" pitchFamily="34" charset="0"/>
              </a:rPr>
              <a:t>K</a:t>
            </a:r>
            <a:r>
              <a:rPr dirty="0" err="1">
                <a:latin typeface="Arial" panose="020B0604020202020204" pitchFamily="34" charset="0"/>
                <a:cs typeface="Arial" panose="020B0604020202020204" pitchFamily="34" charset="0"/>
              </a:rPr>
              <a:t>ey</a:t>
            </a:r>
            <a:r>
              <a:rPr dirty="0">
                <a:latin typeface="Arial" panose="020B0604020202020204" pitchFamily="34" charset="0"/>
                <a:cs typeface="Arial" panose="020B0604020202020204" pitchFamily="34" charset="0"/>
              </a:rPr>
              <a:t> Questions?</a:t>
            </a:r>
          </a:p>
          <a:p>
            <a:pPr marL="185208" indent="-185208" algn="l">
              <a:buSzPct val="125000"/>
              <a:buChar char="-"/>
              <a:defRPr sz="2800" b="0">
                <a:latin typeface="Noteworthy Light"/>
                <a:ea typeface="Noteworthy Light"/>
                <a:cs typeface="Noteworthy Light"/>
                <a:sym typeface="Noteworthy Light"/>
              </a:defRPr>
            </a:pPr>
            <a:r>
              <a:rPr lang="en-GB" sz="1400" dirty="0">
                <a:latin typeface="Arial" panose="020B0604020202020204" pitchFamily="34" charset="0"/>
                <a:cs typeface="Arial" panose="020B0604020202020204" pitchFamily="34" charset="0"/>
              </a:rPr>
              <a:t>What do Polar bears eat?</a:t>
            </a:r>
          </a:p>
          <a:p>
            <a:pPr marL="185208" indent="-185208" algn="l">
              <a:buSzPct val="125000"/>
              <a:buChar char="-"/>
              <a:defRPr sz="2800" b="0">
                <a:latin typeface="Noteworthy Light"/>
                <a:ea typeface="Noteworthy Light"/>
                <a:cs typeface="Noteworthy Light"/>
                <a:sym typeface="Noteworthy Light"/>
              </a:defRPr>
            </a:pPr>
            <a:r>
              <a:rPr lang="en-GB" sz="1400" dirty="0">
                <a:latin typeface="Arial" panose="020B0604020202020204" pitchFamily="34" charset="0"/>
                <a:cs typeface="Arial" panose="020B0604020202020204" pitchFamily="34" charset="0"/>
              </a:rPr>
              <a:t>What animals live in the Arctic?</a:t>
            </a:r>
          </a:p>
          <a:p>
            <a:pPr marL="185208" indent="-185208" algn="l">
              <a:buSzPct val="125000"/>
              <a:buChar char="-"/>
              <a:defRPr sz="2800" b="0">
                <a:latin typeface="Noteworthy Light"/>
                <a:ea typeface="Noteworthy Light"/>
                <a:cs typeface="Noteworthy Light"/>
                <a:sym typeface="Noteworthy Light"/>
              </a:defRPr>
            </a:pPr>
            <a:r>
              <a:rPr lang="en-GB" sz="1400" dirty="0">
                <a:latin typeface="Arial" panose="020B0604020202020204" pitchFamily="34" charset="0"/>
                <a:cs typeface="Arial" panose="020B0604020202020204" pitchFamily="34" charset="0"/>
              </a:rPr>
              <a:t>How are the animals adapted for the environment they live in? </a:t>
            </a:r>
          </a:p>
          <a:p>
            <a:pPr marL="185208" indent="-185208" algn="l">
              <a:buSzPct val="125000"/>
              <a:buChar char="-"/>
              <a:defRPr sz="2800" b="0">
                <a:latin typeface="Noteworthy Light"/>
                <a:ea typeface="Noteworthy Light"/>
                <a:cs typeface="Noteworthy Light"/>
                <a:sym typeface="Noteworthy Light"/>
              </a:defRPr>
            </a:pPr>
            <a:r>
              <a:rPr lang="en-GB" sz="1400" dirty="0">
                <a:latin typeface="Arial" panose="020B0604020202020204" pitchFamily="34" charset="0"/>
                <a:cs typeface="Arial" panose="020B0604020202020204" pitchFamily="34" charset="0"/>
              </a:rPr>
              <a:t>-What will happen if all the ice melts?</a:t>
            </a:r>
          </a:p>
          <a:p>
            <a:pPr marL="185208" indent="-185208" algn="l">
              <a:buSzPct val="125000"/>
              <a:buChar char="-"/>
              <a:defRPr sz="2800" b="0">
                <a:latin typeface="Noteworthy Light"/>
                <a:ea typeface="Noteworthy Light"/>
                <a:cs typeface="Noteworthy Light"/>
                <a:sym typeface="Noteworthy Light"/>
              </a:defRPr>
            </a:pPr>
            <a:r>
              <a:rPr lang="en-GB" sz="1400" dirty="0">
                <a:latin typeface="Arial" panose="020B0604020202020204" pitchFamily="34" charset="0"/>
                <a:cs typeface="Arial" panose="020B0604020202020204" pitchFamily="34" charset="0"/>
              </a:rPr>
              <a:t>Why do the narwhals need to take quick breaths?</a:t>
            </a:r>
          </a:p>
          <a:p>
            <a:pPr marL="185208" indent="-185208" algn="l">
              <a:buSzPct val="125000"/>
              <a:buChar char="-"/>
              <a:defRPr sz="2800" b="0">
                <a:latin typeface="Noteworthy Light"/>
                <a:ea typeface="Noteworthy Light"/>
                <a:cs typeface="Noteworthy Light"/>
                <a:sym typeface="Noteworthy Light"/>
              </a:defRPr>
            </a:pPr>
            <a:r>
              <a:rPr lang="en-GB" sz="1400" dirty="0">
                <a:latin typeface="Arial" panose="020B0604020202020204" pitchFamily="34" charset="0"/>
                <a:cs typeface="Arial" panose="020B0604020202020204" pitchFamily="34" charset="0"/>
              </a:rPr>
              <a:t>What dangers do they face?</a:t>
            </a:r>
            <a:endParaRPr sz="1400" dirty="0">
              <a:latin typeface="Arial" panose="020B0604020202020204" pitchFamily="34" charset="0"/>
              <a:cs typeface="Arial" panose="020B0604020202020204" pitchFamily="34" charset="0"/>
            </a:endParaRPr>
          </a:p>
        </p:txBody>
      </p:sp>
      <p:sp>
        <p:nvSpPr>
          <p:cNvPr id="25" name="Key Vocabulary:…"/>
          <p:cNvSpPr/>
          <p:nvPr/>
        </p:nvSpPr>
        <p:spPr>
          <a:xfrm>
            <a:off x="14774173" y="5787758"/>
            <a:ext cx="3955654" cy="7315995"/>
          </a:xfrm>
          <a:custGeom>
            <a:avLst/>
            <a:gdLst/>
            <a:ahLst/>
            <a:cxnLst>
              <a:cxn ang="0">
                <a:pos x="wd2" y="hd2"/>
              </a:cxn>
              <a:cxn ang="5400000">
                <a:pos x="wd2" y="hd2"/>
              </a:cxn>
              <a:cxn ang="10800000">
                <a:pos x="wd2" y="hd2"/>
              </a:cxn>
              <a:cxn ang="16200000">
                <a:pos x="wd2" y="hd2"/>
              </a:cxn>
            </a:cxnLst>
            <a:rect l="0" t="0" r="r" b="b"/>
            <a:pathLst>
              <a:path w="21600" h="21600" extrusionOk="0">
                <a:moveTo>
                  <a:pt x="3233" y="0"/>
                </a:moveTo>
                <a:lnTo>
                  <a:pt x="2174" y="2497"/>
                </a:lnTo>
                <a:cubicBezTo>
                  <a:pt x="968" y="2517"/>
                  <a:pt x="0" y="3049"/>
                  <a:pt x="0" y="3706"/>
                </a:cubicBezTo>
                <a:lnTo>
                  <a:pt x="0" y="20387"/>
                </a:lnTo>
                <a:cubicBezTo>
                  <a:pt x="0" y="21057"/>
                  <a:pt x="1004" y="21600"/>
                  <a:pt x="2243" y="21600"/>
                </a:cubicBezTo>
                <a:lnTo>
                  <a:pt x="19357" y="21600"/>
                </a:lnTo>
                <a:cubicBezTo>
                  <a:pt x="20596" y="21600"/>
                  <a:pt x="21600" y="21057"/>
                  <a:pt x="21600" y="20387"/>
                </a:cubicBezTo>
                <a:lnTo>
                  <a:pt x="21600" y="3706"/>
                </a:lnTo>
                <a:cubicBezTo>
                  <a:pt x="21600" y="3036"/>
                  <a:pt x="20596" y="2493"/>
                  <a:pt x="19357" y="2493"/>
                </a:cubicBezTo>
                <a:lnTo>
                  <a:pt x="4291" y="2493"/>
                </a:lnTo>
                <a:lnTo>
                  <a:pt x="3233" y="0"/>
                </a:lnTo>
                <a:close/>
              </a:path>
            </a:pathLst>
          </a:custGeom>
          <a:ln w="254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p>
            <a:pPr>
              <a:defRPr sz="3200" b="0">
                <a:latin typeface="Noteworthy Light"/>
                <a:ea typeface="Noteworthy Light"/>
                <a:cs typeface="Noteworthy Light"/>
                <a:sym typeface="Noteworthy Light"/>
              </a:defRPr>
            </a:pPr>
            <a:r>
              <a:rPr dirty="0">
                <a:solidFill>
                  <a:schemeClr val="tx1"/>
                </a:solidFill>
                <a:latin typeface="Arial" panose="020B0604020202020204" pitchFamily="34" charset="0"/>
                <a:cs typeface="Arial" panose="020B0604020202020204" pitchFamily="34" charset="0"/>
              </a:rPr>
              <a:t>Key Vocabulary:</a:t>
            </a:r>
          </a:p>
          <a:p>
            <a:pPr marL="185208" indent="-185208" algn="l">
              <a:buClr>
                <a:srgbClr val="000000"/>
              </a:buClr>
              <a:buSzPct val="125000"/>
              <a:buChar char="-"/>
              <a:defRPr sz="1400" b="0">
                <a:solidFill>
                  <a:schemeClr val="accent5">
                    <a:hueOff val="-82419"/>
                    <a:satOff val="-9513"/>
                    <a:lumOff val="-16343"/>
                  </a:schemeClr>
                </a:solidFill>
                <a:latin typeface="Noteworthy Light"/>
                <a:ea typeface="Noteworthy Light"/>
                <a:cs typeface="Noteworthy Light"/>
                <a:sym typeface="Noteworthy Light"/>
              </a:defRPr>
            </a:pPr>
            <a:r>
              <a:rPr lang="en-GB" dirty="0">
                <a:solidFill>
                  <a:srgbClr val="FF0000"/>
                </a:solidFill>
                <a:latin typeface="Arial" panose="020B0604020202020204" pitchFamily="34" charset="0"/>
                <a:cs typeface="Arial" panose="020B0604020202020204" pitchFamily="34" charset="0"/>
              </a:rPr>
              <a:t>Baobab tree</a:t>
            </a:r>
            <a:r>
              <a:rPr lang="en-US" sz="1400" b="0" dirty="0">
                <a:solidFill>
                  <a:schemeClr val="tx1"/>
                </a:solidFill>
                <a:latin typeface="Arial" panose="020B0604020202020204" pitchFamily="34" charset="0"/>
                <a:cs typeface="Arial" panose="020B0604020202020204" pitchFamily="34" charset="0"/>
                <a:sym typeface="Noteworthy Light"/>
              </a:rPr>
              <a:t>: this is a large tree, often called the tree of life, because it stores so much water. </a:t>
            </a:r>
          </a:p>
          <a:p>
            <a:pPr marL="185208" indent="-185208" algn="l">
              <a:buClr>
                <a:srgbClr val="000000"/>
              </a:buClr>
              <a:buSzPct val="125000"/>
              <a:buChar char="-"/>
              <a:defRPr sz="1400" b="0">
                <a:solidFill>
                  <a:schemeClr val="accent5">
                    <a:hueOff val="-82419"/>
                    <a:satOff val="-9513"/>
                    <a:lumOff val="-16343"/>
                  </a:schemeClr>
                </a:solidFill>
                <a:latin typeface="Noteworthy Light"/>
                <a:ea typeface="Noteworthy Light"/>
                <a:cs typeface="Noteworthy Light"/>
                <a:sym typeface="Noteworthy Light"/>
              </a:defRPr>
            </a:pPr>
            <a:r>
              <a:rPr lang="en-GB" dirty="0">
                <a:solidFill>
                  <a:srgbClr val="FF0000"/>
                </a:solidFill>
                <a:latin typeface="Arial" panose="020B0604020202020204" pitchFamily="34" charset="0"/>
                <a:cs typeface="Arial" panose="020B0604020202020204" pitchFamily="34" charset="0"/>
              </a:rPr>
              <a:t>Kiswahili</a:t>
            </a:r>
            <a:r>
              <a:rPr lang="en-GB" dirty="0">
                <a:solidFill>
                  <a:schemeClr val="tx1"/>
                </a:solidFill>
                <a:latin typeface="Arial" panose="020B0604020202020204" pitchFamily="34" charset="0"/>
                <a:cs typeface="Arial" panose="020B0604020202020204" pitchFamily="34" charset="0"/>
              </a:rPr>
              <a:t>: </a:t>
            </a:r>
            <a:r>
              <a:rPr lang="en-GB" b="0" dirty="0">
                <a:solidFill>
                  <a:schemeClr val="tx1"/>
                </a:solidFill>
                <a:latin typeface="Arial" panose="020B0604020202020204" pitchFamily="34" charset="0"/>
                <a:cs typeface="Arial" panose="020B0604020202020204" pitchFamily="34" charset="0"/>
              </a:rPr>
              <a:t>Kenyans speak many languages, but the main ones are Kiswahili and English.</a:t>
            </a:r>
            <a:endParaRPr lang="en-GB" dirty="0">
              <a:solidFill>
                <a:schemeClr val="tx1"/>
              </a:solidFill>
              <a:latin typeface="Arial" panose="020B0604020202020204" pitchFamily="34" charset="0"/>
              <a:cs typeface="Arial" panose="020B0604020202020204" pitchFamily="34" charset="0"/>
            </a:endParaRPr>
          </a:p>
          <a:p>
            <a:pPr marL="185208" indent="-185208" algn="l">
              <a:buClr>
                <a:srgbClr val="000000"/>
              </a:buClr>
              <a:buSzPct val="125000"/>
              <a:buChar char="-"/>
              <a:defRPr sz="1400" b="0">
                <a:solidFill>
                  <a:schemeClr val="accent5">
                    <a:hueOff val="-82419"/>
                    <a:satOff val="-9513"/>
                    <a:lumOff val="-16343"/>
                  </a:schemeClr>
                </a:solidFill>
                <a:latin typeface="Noteworthy Light"/>
                <a:ea typeface="Noteworthy Light"/>
                <a:cs typeface="Noteworthy Light"/>
                <a:sym typeface="Noteworthy Light"/>
              </a:defRPr>
            </a:pPr>
            <a:r>
              <a:rPr lang="en-GB" dirty="0">
                <a:solidFill>
                  <a:srgbClr val="FF0000"/>
                </a:solidFill>
                <a:latin typeface="Arial" panose="020B0604020202020204" pitchFamily="34" charset="0"/>
                <a:cs typeface="Arial" panose="020B0604020202020204" pitchFamily="34" charset="0"/>
              </a:rPr>
              <a:t>Drinking-gourds</a:t>
            </a:r>
            <a:r>
              <a:rPr dirty="0">
                <a:solidFill>
                  <a:schemeClr val="tx1"/>
                </a:solidFill>
                <a:latin typeface="Arial" panose="020B0604020202020204" pitchFamily="34" charset="0"/>
                <a:cs typeface="Arial" panose="020B0604020202020204" pitchFamily="34" charset="0"/>
              </a:rPr>
              <a:t>: </a:t>
            </a:r>
            <a:r>
              <a:rPr lang="en-GB" b="0" dirty="0">
                <a:solidFill>
                  <a:schemeClr val="tx1"/>
                </a:solidFill>
                <a:latin typeface="Arial" panose="020B0604020202020204" pitchFamily="34" charset="0"/>
                <a:cs typeface="Arial" panose="020B0604020202020204" pitchFamily="34" charset="0"/>
              </a:rPr>
              <a:t>In Kenya, people store milk in gourds. This is common on Kenyan tribes.</a:t>
            </a:r>
            <a:endParaRPr dirty="0">
              <a:solidFill>
                <a:schemeClr val="tx1"/>
              </a:solidFill>
              <a:latin typeface="Arial" panose="020B0604020202020204" pitchFamily="34" charset="0"/>
              <a:cs typeface="Arial" panose="020B0604020202020204" pitchFamily="34" charset="0"/>
            </a:endParaRPr>
          </a:p>
          <a:p>
            <a:pPr marL="185208" indent="-185208" algn="l">
              <a:buClr>
                <a:srgbClr val="000000"/>
              </a:buClr>
              <a:buSzPct val="125000"/>
              <a:buChar char="-"/>
              <a:defRPr sz="1400" b="0">
                <a:solidFill>
                  <a:schemeClr val="accent5">
                    <a:hueOff val="-82419"/>
                    <a:satOff val="-9513"/>
                    <a:lumOff val="-16343"/>
                  </a:schemeClr>
                </a:solidFill>
                <a:latin typeface="Noteworthy Light"/>
                <a:ea typeface="Noteworthy Light"/>
                <a:cs typeface="Noteworthy Light"/>
                <a:sym typeface="Noteworthy Light"/>
              </a:defRPr>
            </a:pPr>
            <a:r>
              <a:rPr lang="en-GB" dirty="0">
                <a:solidFill>
                  <a:srgbClr val="FF0000"/>
                </a:solidFill>
                <a:latin typeface="Arial" panose="020B0604020202020204" pitchFamily="34" charset="0"/>
                <a:cs typeface="Arial" panose="020B0604020202020204" pitchFamily="34" charset="0"/>
              </a:rPr>
              <a:t>Thumb piano</a:t>
            </a:r>
            <a:r>
              <a:rPr lang="en-GB" dirty="0">
                <a:solidFill>
                  <a:schemeClr val="tx1"/>
                </a:solidFill>
                <a:latin typeface="Arial" panose="020B0604020202020204" pitchFamily="34" charset="0"/>
                <a:cs typeface="Arial" panose="020B0604020202020204" pitchFamily="34" charset="0"/>
              </a:rPr>
              <a:t>:</a:t>
            </a:r>
            <a:r>
              <a:rPr lang="en-US" b="0" dirty="0">
                <a:solidFill>
                  <a:schemeClr val="tx1"/>
                </a:solidFill>
                <a:latin typeface="Arial" panose="020B0604020202020204" pitchFamily="34" charset="0"/>
                <a:cs typeface="Arial" panose="020B0604020202020204" pitchFamily="34" charset="0"/>
              </a:rPr>
              <a:t> </a:t>
            </a:r>
            <a:r>
              <a:rPr lang="en-GB" b="0" dirty="0">
                <a:solidFill>
                  <a:schemeClr val="tx1"/>
                </a:solidFill>
                <a:latin typeface="Arial" panose="020B0604020202020204" pitchFamily="34" charset="0"/>
                <a:cs typeface="Arial" panose="020B0604020202020204" pitchFamily="34" charset="0"/>
              </a:rPr>
              <a:t>this is a small instrument which can be played with </a:t>
            </a:r>
            <a:r>
              <a:rPr lang="en-GB" b="0">
                <a:solidFill>
                  <a:schemeClr val="tx1"/>
                </a:solidFill>
                <a:latin typeface="Arial" panose="020B0604020202020204" pitchFamily="34" charset="0"/>
                <a:cs typeface="Arial" panose="020B0604020202020204" pitchFamily="34" charset="0"/>
              </a:rPr>
              <a:t>the thumbs. </a:t>
            </a:r>
            <a:endParaRPr lang="en-GB" dirty="0">
              <a:solidFill>
                <a:schemeClr val="tx1"/>
              </a:solidFill>
              <a:latin typeface="Arial" panose="020B0604020202020204" pitchFamily="34" charset="0"/>
              <a:cs typeface="Arial" panose="020B0604020202020204" pitchFamily="34" charset="0"/>
            </a:endParaRPr>
          </a:p>
          <a:p>
            <a:pPr marL="185208" indent="-185208" algn="l">
              <a:buClr>
                <a:srgbClr val="000000"/>
              </a:buClr>
              <a:buSzPct val="125000"/>
              <a:buChar char="-"/>
              <a:defRPr sz="1400" b="0">
                <a:solidFill>
                  <a:schemeClr val="accent5">
                    <a:hueOff val="-82419"/>
                    <a:satOff val="-9513"/>
                    <a:lumOff val="-16343"/>
                  </a:schemeClr>
                </a:solidFill>
                <a:latin typeface="Noteworthy Light"/>
                <a:ea typeface="Noteworthy Light"/>
                <a:cs typeface="Noteworthy Light"/>
                <a:sym typeface="Noteworthy Light"/>
              </a:defRPr>
            </a:pPr>
            <a:endParaRPr dirty="0">
              <a:solidFill>
                <a:schemeClr val="tx1"/>
              </a:solidFill>
              <a:latin typeface="Arial" panose="020B0604020202020204" pitchFamily="34" charset="0"/>
              <a:cs typeface="Arial" panose="020B0604020202020204" pitchFamily="34" charset="0"/>
            </a:endParaRPr>
          </a:p>
          <a:p>
            <a:pPr>
              <a:defRPr sz="3200" b="0">
                <a:latin typeface="Noteworthy Light"/>
                <a:ea typeface="Noteworthy Light"/>
                <a:cs typeface="Noteworthy Light"/>
                <a:sym typeface="Noteworthy Light"/>
              </a:defRPr>
            </a:pPr>
            <a:r>
              <a:rPr dirty="0">
                <a:solidFill>
                  <a:schemeClr val="tx1"/>
                </a:solidFill>
                <a:latin typeface="Arial" panose="020B0604020202020204" pitchFamily="34" charset="0"/>
                <a:cs typeface="Arial" panose="020B0604020202020204" pitchFamily="34" charset="0"/>
              </a:rPr>
              <a:t>Key Questions:</a:t>
            </a:r>
          </a:p>
          <a:p>
            <a:pPr marL="185208" indent="-185208" algn="l">
              <a:buClr>
                <a:srgbClr val="000000"/>
              </a:buClr>
              <a:buSzPct val="125000"/>
              <a:buChar char="-"/>
              <a:defRPr sz="1400" b="0">
                <a:solidFill>
                  <a:schemeClr val="accent5">
                    <a:hueOff val="-82419"/>
                    <a:satOff val="-9513"/>
                    <a:lumOff val="-16343"/>
                  </a:schemeClr>
                </a:solidFill>
                <a:latin typeface="Noteworthy Light"/>
                <a:ea typeface="Noteworthy Light"/>
                <a:cs typeface="Noteworthy Light"/>
                <a:sym typeface="Noteworthy Light"/>
              </a:defRPr>
            </a:pPr>
            <a:r>
              <a:rPr lang="en-GB" dirty="0">
                <a:solidFill>
                  <a:schemeClr val="tx1"/>
                </a:solidFill>
                <a:latin typeface="Arial" panose="020B0604020202020204" pitchFamily="34" charset="0"/>
                <a:cs typeface="Arial" panose="020B0604020202020204" pitchFamily="34" charset="0"/>
              </a:rPr>
              <a:t>Who did the main characters meet on their journey?</a:t>
            </a:r>
          </a:p>
          <a:p>
            <a:pPr marL="185208" indent="-185208" algn="l">
              <a:buClr>
                <a:srgbClr val="000000"/>
              </a:buClr>
              <a:buSzPct val="125000"/>
              <a:buChar char="-"/>
              <a:defRPr sz="1400" b="0">
                <a:solidFill>
                  <a:schemeClr val="accent5">
                    <a:hueOff val="-82419"/>
                    <a:satOff val="-9513"/>
                    <a:lumOff val="-16343"/>
                  </a:schemeClr>
                </a:solidFill>
                <a:latin typeface="Noteworthy Light"/>
                <a:ea typeface="Noteworthy Light"/>
                <a:cs typeface="Noteworthy Light"/>
                <a:sym typeface="Noteworthy Light"/>
              </a:defRPr>
            </a:pPr>
            <a:r>
              <a:rPr lang="en-GB" dirty="0">
                <a:solidFill>
                  <a:schemeClr val="tx1"/>
                </a:solidFill>
                <a:latin typeface="Arial" panose="020B0604020202020204" pitchFamily="34" charset="0"/>
                <a:cs typeface="Arial" panose="020B0604020202020204" pitchFamily="34" charset="0"/>
              </a:rPr>
              <a:t>What ingredients are in the pancakes? </a:t>
            </a:r>
          </a:p>
          <a:p>
            <a:pPr marL="185208" indent="-185208" algn="l">
              <a:buClr>
                <a:srgbClr val="000000"/>
              </a:buClr>
              <a:buSzPct val="125000"/>
              <a:buChar char="-"/>
              <a:defRPr sz="1400" b="0">
                <a:solidFill>
                  <a:schemeClr val="accent5">
                    <a:hueOff val="-82419"/>
                    <a:satOff val="-9513"/>
                    <a:lumOff val="-16343"/>
                  </a:schemeClr>
                </a:solidFill>
                <a:latin typeface="Noteworthy Light"/>
                <a:ea typeface="Noteworthy Light"/>
                <a:cs typeface="Noteworthy Light"/>
                <a:sym typeface="Noteworthy Light"/>
              </a:defRPr>
            </a:pPr>
            <a:r>
              <a:rPr lang="en-GB" dirty="0">
                <a:solidFill>
                  <a:schemeClr val="tx1"/>
                </a:solidFill>
                <a:latin typeface="Arial" panose="020B0604020202020204" pitchFamily="34" charset="0"/>
                <a:cs typeface="Arial" panose="020B0604020202020204" pitchFamily="34" charset="0"/>
              </a:rPr>
              <a:t>What animals are in the story?</a:t>
            </a:r>
          </a:p>
          <a:p>
            <a:pPr marL="185208" indent="-185208" algn="l">
              <a:buClr>
                <a:srgbClr val="000000"/>
              </a:buClr>
              <a:buSzPct val="125000"/>
              <a:buChar char="-"/>
              <a:defRPr sz="1400" b="0">
                <a:solidFill>
                  <a:schemeClr val="accent5">
                    <a:hueOff val="-82419"/>
                    <a:satOff val="-9513"/>
                    <a:lumOff val="-16343"/>
                  </a:schemeClr>
                </a:solidFill>
                <a:latin typeface="Noteworthy Light"/>
                <a:ea typeface="Noteworthy Light"/>
                <a:cs typeface="Noteworthy Light"/>
                <a:sym typeface="Noteworthy Light"/>
              </a:defRPr>
            </a:pPr>
            <a:r>
              <a:rPr lang="en-GB" dirty="0">
                <a:solidFill>
                  <a:schemeClr val="tx1"/>
                </a:solidFill>
                <a:latin typeface="Arial" panose="020B0604020202020204" pitchFamily="34" charset="0"/>
                <a:cs typeface="Arial" panose="020B0604020202020204" pitchFamily="34" charset="0"/>
              </a:rPr>
              <a:t>How do the animals adapt to the heat?</a:t>
            </a:r>
          </a:p>
          <a:p>
            <a:pPr marL="185208" indent="-185208" algn="l">
              <a:buClr>
                <a:srgbClr val="000000"/>
              </a:buClr>
              <a:buSzPct val="125000"/>
              <a:buChar char="-"/>
              <a:defRPr sz="1400" b="0">
                <a:solidFill>
                  <a:schemeClr val="accent5">
                    <a:hueOff val="-82419"/>
                    <a:satOff val="-9513"/>
                    <a:lumOff val="-16343"/>
                  </a:schemeClr>
                </a:solidFill>
                <a:latin typeface="Noteworthy Light"/>
                <a:ea typeface="Noteworthy Light"/>
                <a:cs typeface="Noteworthy Light"/>
                <a:sym typeface="Noteworthy Light"/>
              </a:defRPr>
            </a:pPr>
            <a:r>
              <a:rPr lang="en-GB" dirty="0">
                <a:solidFill>
                  <a:schemeClr val="tx1"/>
                </a:solidFill>
                <a:latin typeface="Arial" panose="020B0604020202020204" pitchFamily="34" charset="0"/>
                <a:cs typeface="Arial" panose="020B0604020202020204" pitchFamily="34" charset="0"/>
              </a:rPr>
              <a:t>What was being sold at the markets? </a:t>
            </a:r>
          </a:p>
          <a:p>
            <a:pPr marL="185208" indent="-185208" algn="l">
              <a:buClr>
                <a:srgbClr val="000000"/>
              </a:buClr>
              <a:buSzPct val="125000"/>
              <a:buChar char="-"/>
              <a:defRPr sz="1400" b="0">
                <a:solidFill>
                  <a:schemeClr val="accent5">
                    <a:hueOff val="-82419"/>
                    <a:satOff val="-9513"/>
                    <a:lumOff val="-16343"/>
                  </a:schemeClr>
                </a:solidFill>
                <a:latin typeface="Noteworthy Light"/>
                <a:ea typeface="Noteworthy Light"/>
                <a:cs typeface="Noteworthy Light"/>
                <a:sym typeface="Noteworthy Light"/>
              </a:defRPr>
            </a:pPr>
            <a:r>
              <a:rPr lang="en-GB" dirty="0">
                <a:solidFill>
                  <a:schemeClr val="tx1"/>
                </a:solidFill>
                <a:latin typeface="Arial" panose="020B0604020202020204" pitchFamily="34" charset="0"/>
                <a:cs typeface="Arial" panose="020B0604020202020204" pitchFamily="34" charset="0"/>
              </a:rPr>
              <a:t>Why are the pancakes special?</a:t>
            </a:r>
          </a:p>
        </p:txBody>
      </p:sp>
      <p:sp>
        <p:nvSpPr>
          <p:cNvPr id="26" name="Rainbow week- week 5"/>
          <p:cNvSpPr/>
          <p:nvPr/>
        </p:nvSpPr>
        <p:spPr>
          <a:xfrm>
            <a:off x="9765074" y="4522609"/>
            <a:ext cx="3339400" cy="1277777"/>
          </a:xfrm>
          <a:prstGeom prst="rightArrow">
            <a:avLst>
              <a:gd name="adj1" fmla="val 34805"/>
              <a:gd name="adj2" fmla="val 50657"/>
            </a:avLst>
          </a:prstGeom>
          <a:solidFill>
            <a:srgbClr val="F4DDD7"/>
          </a:solidFill>
          <a:ln w="127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lvl1pPr>
              <a:defRPr sz="1500" b="0">
                <a:latin typeface="Noteworthy Light"/>
                <a:ea typeface="Noteworthy Light"/>
                <a:cs typeface="Noteworthy Light"/>
                <a:sym typeface="Noteworthy Light"/>
              </a:defRPr>
            </a:lvl1pPr>
          </a:lstStyle>
          <a:p>
            <a:r>
              <a:rPr lang="en-GB" dirty="0"/>
              <a:t>See under the sea</a:t>
            </a:r>
            <a:endParaRPr dirty="0"/>
          </a:p>
        </p:txBody>
      </p:sp>
      <p:pic>
        <p:nvPicPr>
          <p:cNvPr id="28" name="Picture 27"/>
          <p:cNvPicPr>
            <a:picLocks noChangeAspect="1"/>
          </p:cNvPicPr>
          <p:nvPr/>
        </p:nvPicPr>
        <p:blipFill>
          <a:blip r:embed="rId3"/>
          <a:stretch>
            <a:fillRect/>
          </a:stretch>
        </p:blipFill>
        <p:spPr>
          <a:xfrm>
            <a:off x="14984365" y="1413872"/>
            <a:ext cx="2776712" cy="2759729"/>
          </a:xfrm>
          <a:prstGeom prst="rect">
            <a:avLst/>
          </a:prstGeom>
        </p:spPr>
      </p:pic>
      <p:pic>
        <p:nvPicPr>
          <p:cNvPr id="20" name="Picture 19">
            <a:extLst>
              <a:ext uri="{FF2B5EF4-FFF2-40B4-BE49-F238E27FC236}">
                <a16:creationId xmlns:a16="http://schemas.microsoft.com/office/drawing/2014/main" id="{92953BD7-BF28-46D7-BFB5-23221CDFF56E}"/>
              </a:ext>
            </a:extLst>
          </p:cNvPr>
          <p:cNvPicPr>
            <a:picLocks noChangeAspect="1"/>
          </p:cNvPicPr>
          <p:nvPr/>
        </p:nvPicPr>
        <p:blipFill>
          <a:blip r:embed="rId4"/>
          <a:stretch>
            <a:fillRect/>
          </a:stretch>
        </p:blipFill>
        <p:spPr>
          <a:xfrm rot="5400000">
            <a:off x="911433" y="1543416"/>
            <a:ext cx="2559219" cy="3399168"/>
          </a:xfrm>
          <a:prstGeom prst="rect">
            <a:avLst/>
          </a:prstGeom>
        </p:spPr>
      </p:pic>
      <p:pic>
        <p:nvPicPr>
          <p:cNvPr id="1026" name="Picture 2" descr="Narwhal: The Arctic Unicorn (Nature ...">
            <a:extLst>
              <a:ext uri="{FF2B5EF4-FFF2-40B4-BE49-F238E27FC236}">
                <a16:creationId xmlns:a16="http://schemas.microsoft.com/office/drawing/2014/main" id="{9CB1E9CB-6432-4C38-BBBA-B5591C4BDE1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58018" y="1949656"/>
            <a:ext cx="2453125" cy="266991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ee Inside Planet Earth (Usborne Flap ...">
            <a:extLst>
              <a:ext uri="{FF2B5EF4-FFF2-40B4-BE49-F238E27FC236}">
                <a16:creationId xmlns:a16="http://schemas.microsoft.com/office/drawing/2014/main" id="{D808ED24-4D10-43A2-941D-86CFCC279A2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606872" y="1779588"/>
            <a:ext cx="2138455" cy="271873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31A6E7CD-009B-447E-AFCA-225C34CD0B94}"/>
              </a:ext>
            </a:extLst>
          </p:cNvPr>
          <p:cNvSpPr/>
          <p:nvPr/>
        </p:nvSpPr>
        <p:spPr>
          <a:xfrm>
            <a:off x="4888087" y="6424343"/>
            <a:ext cx="3570229" cy="2954655"/>
          </a:xfrm>
          <a:prstGeom prst="rect">
            <a:avLst/>
          </a:prstGeom>
        </p:spPr>
        <p:txBody>
          <a:bodyPr wrap="square">
            <a:spAutoFit/>
          </a:bodyPr>
          <a:lstStyle/>
          <a:p>
            <a:pPr>
              <a:defRPr sz="3200" b="0">
                <a:latin typeface="Noteworthy Light"/>
                <a:ea typeface="Noteworthy Light"/>
                <a:cs typeface="Noteworthy Light"/>
                <a:sym typeface="Noteworthy Light"/>
              </a:defRPr>
            </a:pPr>
            <a:r>
              <a:rPr lang="en-GB" sz="3200" dirty="0">
                <a:latin typeface="Arial" panose="020B0604020202020204" pitchFamily="34" charset="0"/>
                <a:cs typeface="Arial" panose="020B0604020202020204" pitchFamily="34" charset="0"/>
              </a:rPr>
              <a:t>Key Vocabulary:</a:t>
            </a:r>
          </a:p>
          <a:p>
            <a:pPr marL="185208" lvl="0" indent="-185208" algn="l">
              <a:buSzPct val="125000"/>
              <a:buFontTx/>
              <a:buChar char="-"/>
              <a:defRPr sz="2800" b="0">
                <a:latin typeface="Noteworthy Light"/>
                <a:ea typeface="Noteworthy Light"/>
                <a:cs typeface="Noteworthy Light"/>
                <a:sym typeface="Noteworthy Light"/>
              </a:defRPr>
            </a:pPr>
            <a:r>
              <a:rPr lang="en-GB" sz="1200" dirty="0">
                <a:latin typeface="Arial" panose="020B0604020202020204" pitchFamily="34" charset="0"/>
                <a:cs typeface="Arial" panose="020B0604020202020204" pitchFamily="34" charset="0"/>
              </a:rPr>
              <a:t> </a:t>
            </a:r>
            <a:r>
              <a:rPr lang="en-GB" sz="1400" b="0" dirty="0">
                <a:solidFill>
                  <a:srgbClr val="FF644E">
                    <a:hueOff val="-82419"/>
                    <a:satOff val="-9513"/>
                    <a:lumOff val="-16343"/>
                  </a:srgbClr>
                </a:solidFill>
                <a:latin typeface="Arial" panose="020B0604020202020204" pitchFamily="34" charset="0"/>
                <a:cs typeface="Arial" panose="020B0604020202020204" pitchFamily="34" charset="0"/>
                <a:sym typeface="Noteworthy Light"/>
              </a:rPr>
              <a:t>Narwhal:</a:t>
            </a:r>
            <a:r>
              <a:rPr lang="en-GB" sz="1400" b="0" dirty="0">
                <a:solidFill>
                  <a:schemeClr val="tx1"/>
                </a:solidFill>
                <a:latin typeface="Arial" panose="020B0604020202020204" pitchFamily="34" charset="0"/>
                <a:cs typeface="Arial" panose="020B0604020202020204" pitchFamily="34" charset="0"/>
                <a:sym typeface="Noteworthy Light"/>
              </a:rPr>
              <a:t> these are toothed whales, related to killer whales and dolphins. They can reach 5 meters in length and weigh 1,800kg.</a:t>
            </a:r>
          </a:p>
          <a:p>
            <a:pPr marL="185208" indent="-185208" algn="l">
              <a:buSzPct val="125000"/>
              <a:buFontTx/>
              <a:buChar char="-"/>
              <a:defRPr sz="2800" b="0">
                <a:latin typeface="Noteworthy Light"/>
                <a:ea typeface="Noteworthy Light"/>
                <a:cs typeface="Noteworthy Light"/>
                <a:sym typeface="Noteworthy Light"/>
              </a:defRPr>
            </a:pPr>
            <a:r>
              <a:rPr lang="en-GB" sz="1400" dirty="0">
                <a:latin typeface="Arial" panose="020B0604020202020204" pitchFamily="34" charset="0"/>
                <a:cs typeface="Arial" panose="020B0604020202020204" pitchFamily="34" charset="0"/>
              </a:rPr>
              <a:t> </a:t>
            </a:r>
            <a:r>
              <a:rPr lang="en-GB" sz="1400" b="0" dirty="0">
                <a:solidFill>
                  <a:srgbClr val="FF644E">
                    <a:hueOff val="-82419"/>
                    <a:satOff val="-9513"/>
                    <a:lumOff val="-16343"/>
                  </a:srgbClr>
                </a:solidFill>
                <a:latin typeface="Arial" panose="020B0604020202020204" pitchFamily="34" charset="0"/>
                <a:cs typeface="Arial" panose="020B0604020202020204" pitchFamily="34" charset="0"/>
                <a:sym typeface="Noteworthy Light"/>
              </a:rPr>
              <a:t>Arctic:</a:t>
            </a:r>
            <a:r>
              <a:rPr lang="en-GB" sz="1400" b="0" dirty="0">
                <a:solidFill>
                  <a:schemeClr val="tx1"/>
                </a:solidFill>
                <a:latin typeface="Arial" panose="020B0604020202020204" pitchFamily="34" charset="0"/>
                <a:cs typeface="Arial" panose="020B0604020202020204" pitchFamily="34" charset="0"/>
                <a:sym typeface="Noteworthy Light"/>
              </a:rPr>
              <a:t> this is located in the north of our planet. It is often called the North Pole. </a:t>
            </a:r>
          </a:p>
          <a:p>
            <a:pPr marL="185208" indent="-185208" algn="l">
              <a:buSzPct val="125000"/>
              <a:buFontTx/>
              <a:buChar char="-"/>
              <a:defRPr sz="2800" b="0">
                <a:latin typeface="Noteworthy Light"/>
                <a:ea typeface="Noteworthy Light"/>
                <a:cs typeface="Noteworthy Light"/>
                <a:sym typeface="Noteworthy Light"/>
              </a:defRPr>
            </a:pPr>
            <a:r>
              <a:rPr lang="en-GB" sz="1400" b="0" dirty="0">
                <a:solidFill>
                  <a:srgbClr val="FF0000"/>
                </a:solidFill>
                <a:latin typeface="Arial" panose="020B0604020202020204" pitchFamily="34" charset="0"/>
                <a:cs typeface="Arial" panose="020B0604020202020204" pitchFamily="34" charset="0"/>
                <a:sym typeface="Noteworthy Light"/>
              </a:rPr>
              <a:t>Pod </a:t>
            </a:r>
            <a:r>
              <a:rPr lang="en-GB" sz="1400" b="0" dirty="0">
                <a:solidFill>
                  <a:schemeClr val="tx1"/>
                </a:solidFill>
                <a:latin typeface="Arial" panose="020B0604020202020204" pitchFamily="34" charset="0"/>
                <a:cs typeface="Arial" panose="020B0604020202020204" pitchFamily="34" charset="0"/>
                <a:sym typeface="Noteworthy Light"/>
              </a:rPr>
              <a:t>– the name for a group of narwhals.</a:t>
            </a:r>
          </a:p>
          <a:p>
            <a:pPr marL="185208" indent="-185208" algn="l">
              <a:buSzPct val="125000"/>
              <a:buFontTx/>
              <a:buChar char="-"/>
              <a:defRPr sz="2800" b="0">
                <a:latin typeface="Noteworthy Light"/>
                <a:ea typeface="Noteworthy Light"/>
                <a:cs typeface="Noteworthy Light"/>
                <a:sym typeface="Noteworthy Light"/>
              </a:defRPr>
            </a:pPr>
            <a:r>
              <a:rPr lang="en-GB" sz="1400" b="0" dirty="0">
                <a:solidFill>
                  <a:srgbClr val="FF0000"/>
                </a:solidFill>
                <a:latin typeface="Arial" panose="020B0604020202020204" pitchFamily="34" charset="0"/>
                <a:cs typeface="Arial" panose="020B0604020202020204" pitchFamily="34" charset="0"/>
                <a:sym typeface="Noteworthy Light"/>
              </a:rPr>
              <a:t>Echolocation</a:t>
            </a:r>
            <a:r>
              <a:rPr lang="en-GB" sz="1400" b="0" dirty="0">
                <a:solidFill>
                  <a:schemeClr val="tx1"/>
                </a:solidFill>
                <a:latin typeface="Arial" panose="020B0604020202020204" pitchFamily="34" charset="0"/>
                <a:cs typeface="Arial" panose="020B0604020202020204" pitchFamily="34" charset="0"/>
                <a:sym typeface="Noteworthy Light"/>
              </a:rPr>
              <a:t> – narwhals use clicking in the dark to help them navigate.</a:t>
            </a:r>
            <a:endParaRPr lang="en-GB" sz="1400" b="0" dirty="0">
              <a:solidFill>
                <a:srgbClr val="FF0000"/>
              </a:solidFill>
              <a:latin typeface="Arial" panose="020B0604020202020204" pitchFamily="34" charset="0"/>
              <a:cs typeface="Arial" panose="020B0604020202020204" pitchFamily="34" charset="0"/>
              <a:sym typeface="Noteworthy Light"/>
            </a:endParaRPr>
          </a:p>
          <a:p>
            <a:pPr marL="185208" lvl="0" indent="-185208" algn="l">
              <a:buSzPct val="125000"/>
              <a:buFontTx/>
              <a:buChar char="-"/>
              <a:defRPr sz="2800" b="0">
                <a:latin typeface="Noteworthy Light"/>
                <a:ea typeface="Noteworthy Light"/>
                <a:cs typeface="Noteworthy Light"/>
                <a:sym typeface="Noteworthy Light"/>
              </a:defRPr>
            </a:pPr>
            <a:endParaRPr lang="en-GB" sz="1400" b="0" dirty="0">
              <a:solidFill>
                <a:srgbClr val="FF0000"/>
              </a:solidFill>
              <a:latin typeface="Noteworthy Light"/>
              <a:sym typeface="Noteworthy Light"/>
            </a:endParaRPr>
          </a:p>
          <a:p>
            <a:pPr marL="185208" lvl="0" indent="-185208" algn="l">
              <a:buSzPct val="125000"/>
              <a:buFontTx/>
              <a:buChar char="-"/>
              <a:defRPr sz="2800" b="0">
                <a:latin typeface="Noteworthy Light"/>
                <a:ea typeface="Noteworthy Light"/>
                <a:cs typeface="Noteworthy Light"/>
                <a:sym typeface="Noteworthy Light"/>
              </a:defRPr>
            </a:pPr>
            <a:endParaRPr lang="en-GB" sz="1400" b="0" dirty="0">
              <a:solidFill>
                <a:srgbClr val="FF0000"/>
              </a:solidFill>
              <a:latin typeface="Noteworthy Light"/>
              <a:sym typeface="Noteworthy Light"/>
            </a:endParaRPr>
          </a:p>
        </p:txBody>
      </p:sp>
      <p:pic>
        <p:nvPicPr>
          <p:cNvPr id="2" name="Picture 2" descr="See Under the Sea (Usborne Flap Book): Amazon.co.uk: Davies, Kate, King,  Colin: 9780794522384: Books">
            <a:extLst>
              <a:ext uri="{FF2B5EF4-FFF2-40B4-BE49-F238E27FC236}">
                <a16:creationId xmlns:a16="http://schemas.microsoft.com/office/drawing/2014/main" id="{147D57CB-0CB7-493D-84FE-14D56E6E458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887642" y="1470398"/>
            <a:ext cx="2449217" cy="326562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Literacy- Reading and writing"/>
          <p:cNvSpPr/>
          <p:nvPr/>
        </p:nvSpPr>
        <p:spPr>
          <a:xfrm>
            <a:off x="146067" y="7079792"/>
            <a:ext cx="10342967" cy="5842310"/>
          </a:xfrm>
          <a:prstGeom prst="roundRect">
            <a:avLst>
              <a:gd name="adj" fmla="val 10174"/>
            </a:avLst>
          </a:prstGeom>
          <a:ln w="25400">
            <a:solidFill>
              <a:schemeClr val="accent1"/>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p>
            <a:pPr>
              <a:defRPr sz="2600" b="0" u="sng">
                <a:solidFill>
                  <a:srgbClr val="0A0203"/>
                </a:solidFill>
                <a:latin typeface="Noteworthy Bold"/>
                <a:ea typeface="Noteworthy Bold"/>
                <a:cs typeface="Noteworthy Bold"/>
                <a:sym typeface="Noteworthy Bold"/>
              </a:defRPr>
            </a:pPr>
            <a:endParaRPr dirty="0"/>
          </a:p>
          <a:p>
            <a:pPr>
              <a:defRPr sz="2600" b="0" u="sng">
                <a:solidFill>
                  <a:srgbClr val="0A0203"/>
                </a:solidFill>
                <a:latin typeface="Noteworthy Bold"/>
                <a:ea typeface="Noteworthy Bold"/>
                <a:cs typeface="Noteworthy Bold"/>
                <a:sym typeface="Noteworthy Bold"/>
              </a:defRPr>
            </a:pPr>
            <a:endParaRPr dirty="0"/>
          </a:p>
          <a:p>
            <a:pPr>
              <a:defRPr sz="2600" b="0" u="sng">
                <a:solidFill>
                  <a:srgbClr val="0A0203"/>
                </a:solidFill>
                <a:latin typeface="Noteworthy Bold"/>
                <a:ea typeface="Noteworthy Bold"/>
                <a:cs typeface="Noteworthy Bold"/>
                <a:sym typeface="Noteworthy Bold"/>
              </a:defRPr>
            </a:pPr>
            <a:endParaRPr dirty="0"/>
          </a:p>
          <a:p>
            <a:pPr>
              <a:defRPr sz="2600" b="0" u="sng">
                <a:solidFill>
                  <a:srgbClr val="0A0203"/>
                </a:solidFill>
                <a:latin typeface="Noteworthy Bold"/>
                <a:ea typeface="Noteworthy Bold"/>
                <a:cs typeface="Noteworthy Bold"/>
                <a:sym typeface="Noteworthy Bold"/>
              </a:defRPr>
            </a:pPr>
            <a:endParaRPr dirty="0"/>
          </a:p>
          <a:p>
            <a:pPr lvl="1" indent="0" algn="l">
              <a:defRPr sz="1400" b="0">
                <a:latin typeface="Noteworthy Light"/>
                <a:ea typeface="Noteworthy Light"/>
                <a:cs typeface="Noteworthy Light"/>
                <a:sym typeface="Noteworthy Light"/>
              </a:defRPr>
            </a:pPr>
            <a:endParaRPr dirty="0"/>
          </a:p>
          <a:p>
            <a:pPr lvl="1" indent="0" algn="l">
              <a:defRPr sz="1400" b="0">
                <a:solidFill>
                  <a:schemeClr val="accent5">
                    <a:hueOff val="-82419"/>
                    <a:satOff val="-9513"/>
                    <a:lumOff val="-16343"/>
                  </a:schemeClr>
                </a:solidFill>
                <a:latin typeface="Noteworthy Bold"/>
                <a:ea typeface="Noteworthy Bold"/>
                <a:cs typeface="Noteworthy Bold"/>
                <a:sym typeface="Noteworthy Bold"/>
              </a:defRPr>
            </a:pPr>
            <a:endParaRPr dirty="0"/>
          </a:p>
        </p:txBody>
      </p:sp>
      <p:sp>
        <p:nvSpPr>
          <p:cNvPr id="153" name="Physical development"/>
          <p:cNvSpPr/>
          <p:nvPr/>
        </p:nvSpPr>
        <p:spPr>
          <a:xfrm>
            <a:off x="149373" y="159773"/>
            <a:ext cx="9217836" cy="6705921"/>
          </a:xfrm>
          <a:prstGeom prst="roundRect">
            <a:avLst>
              <a:gd name="adj" fmla="val 14594"/>
            </a:avLst>
          </a:prstGeom>
          <a:ln w="25400">
            <a:solidFill>
              <a:schemeClr val="accent3"/>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p>
            <a:pPr>
              <a:defRPr sz="2600" b="0" u="sng">
                <a:latin typeface="Noteworthy Bold"/>
                <a:ea typeface="Noteworthy Bold"/>
                <a:cs typeface="Noteworthy Bold"/>
                <a:sym typeface="Noteworthy Bold"/>
              </a:defRPr>
            </a:pPr>
            <a:r>
              <a:rPr u="none" dirty="0"/>
              <a:t>       </a:t>
            </a:r>
            <a:endParaRPr dirty="0"/>
          </a:p>
          <a:p>
            <a:pPr>
              <a:defRPr sz="2600" b="0" u="sng">
                <a:latin typeface="Noteworthy Bold"/>
                <a:ea typeface="Noteworthy Bold"/>
                <a:cs typeface="Noteworthy Bold"/>
                <a:sym typeface="Noteworthy Bold"/>
              </a:defRPr>
            </a:pPr>
            <a:endParaRPr dirty="0"/>
          </a:p>
          <a:p>
            <a:pPr>
              <a:defRPr sz="2600" b="0" u="sng">
                <a:latin typeface="Noteworthy Bold"/>
                <a:ea typeface="Noteworthy Bold"/>
                <a:cs typeface="Noteworthy Bold"/>
                <a:sym typeface="Noteworthy Bold"/>
              </a:defRPr>
            </a:pPr>
            <a:endParaRPr dirty="0"/>
          </a:p>
          <a:p>
            <a:pPr>
              <a:defRPr sz="2600" b="0" u="sng">
                <a:latin typeface="Noteworthy Bold"/>
                <a:ea typeface="Noteworthy Bold"/>
                <a:cs typeface="Noteworthy Bold"/>
                <a:sym typeface="Noteworthy Bold"/>
              </a:defRPr>
            </a:pPr>
            <a:endParaRPr dirty="0"/>
          </a:p>
          <a:p>
            <a:pPr>
              <a:defRPr sz="2600" b="0" u="sng">
                <a:latin typeface="Noteworthy Bold"/>
                <a:ea typeface="Noteworthy Bold"/>
                <a:cs typeface="Noteworthy Bold"/>
                <a:sym typeface="Noteworthy Bold"/>
              </a:defRPr>
            </a:pPr>
            <a:endParaRPr dirty="0"/>
          </a:p>
          <a:p>
            <a:pPr>
              <a:defRPr sz="2600" b="0" u="sng">
                <a:latin typeface="Noteworthy Bold"/>
                <a:ea typeface="Noteworthy Bold"/>
                <a:cs typeface="Noteworthy Bold"/>
                <a:sym typeface="Noteworthy Bold"/>
              </a:defRPr>
            </a:pPr>
            <a:endParaRPr dirty="0"/>
          </a:p>
          <a:p>
            <a:pPr>
              <a:defRPr sz="2600" b="0" u="sng">
                <a:latin typeface="Noteworthy Bold"/>
                <a:ea typeface="Noteworthy Bold"/>
                <a:cs typeface="Noteworthy Bold"/>
                <a:sym typeface="Noteworthy Bold"/>
              </a:defRPr>
            </a:pPr>
            <a:endParaRPr dirty="0"/>
          </a:p>
          <a:p>
            <a:pPr>
              <a:defRPr sz="2600" b="0" u="sng">
                <a:latin typeface="Noteworthy Bold"/>
                <a:ea typeface="Noteworthy Bold"/>
                <a:cs typeface="Noteworthy Bold"/>
                <a:sym typeface="Noteworthy Bold"/>
              </a:defRPr>
            </a:pPr>
            <a:endParaRPr dirty="0"/>
          </a:p>
          <a:p>
            <a:pPr>
              <a:defRPr sz="2600" b="0" u="sng">
                <a:latin typeface="Noteworthy Bold"/>
                <a:ea typeface="Noteworthy Bold"/>
                <a:cs typeface="Noteworthy Bold"/>
                <a:sym typeface="Noteworthy Bold"/>
              </a:defRPr>
            </a:pPr>
            <a:endParaRPr dirty="0"/>
          </a:p>
          <a:p>
            <a:pPr>
              <a:defRPr sz="2600" b="0" u="sng">
                <a:latin typeface="Noteworthy Bold"/>
                <a:ea typeface="Noteworthy Bold"/>
                <a:cs typeface="Noteworthy Bold"/>
                <a:sym typeface="Noteworthy Bold"/>
              </a:defRPr>
            </a:pPr>
            <a:endParaRPr dirty="0"/>
          </a:p>
          <a:p>
            <a:pPr>
              <a:defRPr sz="2600" b="0" u="sng">
                <a:latin typeface="Noteworthy Bold"/>
                <a:ea typeface="Noteworthy Bold"/>
                <a:cs typeface="Noteworthy Bold"/>
                <a:sym typeface="Noteworthy Bold"/>
              </a:defRPr>
            </a:pPr>
            <a:endParaRPr dirty="0"/>
          </a:p>
        </p:txBody>
      </p:sp>
      <p:sp>
        <p:nvSpPr>
          <p:cNvPr id="154" name="PSED"/>
          <p:cNvSpPr/>
          <p:nvPr/>
        </p:nvSpPr>
        <p:spPr>
          <a:xfrm>
            <a:off x="10596930" y="6207304"/>
            <a:ext cx="4060204" cy="7296134"/>
          </a:xfrm>
          <a:prstGeom prst="roundRect">
            <a:avLst>
              <a:gd name="adj" fmla="val 24104"/>
            </a:avLst>
          </a:prstGeom>
          <a:ln w="25400">
            <a:solidFill>
              <a:schemeClr val="accent4"/>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p>
            <a:pPr>
              <a:defRPr sz="3200" b="0" u="sng">
                <a:solidFill>
                  <a:srgbClr val="0C0404"/>
                </a:solidFill>
                <a:latin typeface="Noteworthy Light"/>
                <a:ea typeface="Noteworthy Light"/>
                <a:cs typeface="Noteworthy Light"/>
                <a:sym typeface="Noteworthy Light"/>
              </a:defRPr>
            </a:pPr>
            <a:endParaRPr dirty="0"/>
          </a:p>
          <a:p>
            <a:pPr>
              <a:defRPr sz="3200" b="0" u="sng">
                <a:solidFill>
                  <a:srgbClr val="0C0404"/>
                </a:solidFill>
                <a:latin typeface="Noteworthy Light"/>
                <a:ea typeface="Noteworthy Light"/>
                <a:cs typeface="Noteworthy Light"/>
                <a:sym typeface="Noteworthy Light"/>
              </a:defRPr>
            </a:pPr>
            <a:endParaRPr dirty="0"/>
          </a:p>
          <a:p>
            <a:pPr>
              <a:defRPr sz="3200" b="0" u="sng">
                <a:solidFill>
                  <a:srgbClr val="0C0404"/>
                </a:solidFill>
                <a:latin typeface="Noteworthy Light"/>
                <a:ea typeface="Noteworthy Light"/>
                <a:cs typeface="Noteworthy Light"/>
                <a:sym typeface="Noteworthy Light"/>
              </a:defRPr>
            </a:pPr>
            <a:endParaRPr dirty="0"/>
          </a:p>
          <a:p>
            <a:pPr>
              <a:defRPr sz="3200" b="0" u="sng">
                <a:solidFill>
                  <a:srgbClr val="0C0404"/>
                </a:solidFill>
                <a:latin typeface="Noteworthy Light"/>
                <a:ea typeface="Noteworthy Light"/>
                <a:cs typeface="Noteworthy Light"/>
                <a:sym typeface="Noteworthy Light"/>
              </a:defRPr>
            </a:pPr>
            <a:endParaRPr dirty="0"/>
          </a:p>
          <a:p>
            <a:pPr>
              <a:defRPr sz="3200" b="0" u="sng">
                <a:solidFill>
                  <a:srgbClr val="0C0404"/>
                </a:solidFill>
                <a:latin typeface="Noteworthy Light"/>
                <a:ea typeface="Noteworthy Light"/>
                <a:cs typeface="Noteworthy Light"/>
                <a:sym typeface="Noteworthy Light"/>
              </a:defRPr>
            </a:pPr>
            <a:endParaRPr dirty="0"/>
          </a:p>
          <a:p>
            <a:pPr>
              <a:defRPr sz="3200" b="0" u="sng">
                <a:solidFill>
                  <a:srgbClr val="0C0404"/>
                </a:solidFill>
                <a:latin typeface="Noteworthy Light"/>
                <a:ea typeface="Noteworthy Light"/>
                <a:cs typeface="Noteworthy Light"/>
                <a:sym typeface="Noteworthy Light"/>
              </a:defRPr>
            </a:pPr>
            <a:endParaRPr dirty="0"/>
          </a:p>
          <a:p>
            <a:pPr>
              <a:defRPr sz="3200" b="0" u="sng">
                <a:solidFill>
                  <a:srgbClr val="0C0404"/>
                </a:solidFill>
                <a:latin typeface="Noteworthy Light"/>
                <a:ea typeface="Noteworthy Light"/>
                <a:cs typeface="Noteworthy Light"/>
                <a:sym typeface="Noteworthy Light"/>
              </a:defRPr>
            </a:pPr>
            <a:endParaRPr dirty="0"/>
          </a:p>
          <a:p>
            <a:pPr>
              <a:defRPr sz="3200" b="0" u="sng">
                <a:solidFill>
                  <a:srgbClr val="0C0404"/>
                </a:solidFill>
                <a:latin typeface="Noteworthy Light"/>
                <a:ea typeface="Noteworthy Light"/>
                <a:cs typeface="Noteworthy Light"/>
                <a:sym typeface="Noteworthy Light"/>
              </a:defRPr>
            </a:pPr>
            <a:endParaRPr dirty="0"/>
          </a:p>
        </p:txBody>
      </p:sp>
      <p:sp>
        <p:nvSpPr>
          <p:cNvPr id="155" name="Mathematics…"/>
          <p:cNvSpPr/>
          <p:nvPr/>
        </p:nvSpPr>
        <p:spPr>
          <a:xfrm>
            <a:off x="9458437" y="369105"/>
            <a:ext cx="9546858" cy="5588133"/>
          </a:xfrm>
          <a:prstGeom prst="roundRect">
            <a:avLst>
              <a:gd name="adj" fmla="val 17514"/>
            </a:avLst>
          </a:prstGeom>
          <a:ln w="25400">
            <a:solidFill>
              <a:schemeClr val="accent5"/>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p>
            <a:pPr>
              <a:defRPr sz="1400" b="0">
                <a:latin typeface="Noteworthy Bold"/>
                <a:ea typeface="Noteworthy Bold"/>
                <a:cs typeface="Noteworthy Bold"/>
                <a:sym typeface="Noteworthy Bold"/>
              </a:defRPr>
            </a:pPr>
            <a:r>
              <a:rPr dirty="0"/>
              <a:t>. </a:t>
            </a:r>
          </a:p>
          <a:p>
            <a:pPr>
              <a:defRPr sz="1400" b="0">
                <a:latin typeface="Noteworthy Light"/>
                <a:ea typeface="Noteworthy Light"/>
                <a:cs typeface="Noteworthy Light"/>
                <a:sym typeface="Noteworthy Light"/>
              </a:defRPr>
            </a:pPr>
            <a:endParaRPr dirty="0"/>
          </a:p>
          <a:p>
            <a:pPr>
              <a:defRPr sz="1400" b="0">
                <a:latin typeface="Noteworthy Light"/>
                <a:ea typeface="Noteworthy Light"/>
                <a:cs typeface="Noteworthy Light"/>
                <a:sym typeface="Noteworthy Light"/>
              </a:defRPr>
            </a:pPr>
            <a:endParaRPr dirty="0"/>
          </a:p>
          <a:p>
            <a:pPr>
              <a:defRPr sz="1400" b="0">
                <a:latin typeface="Noteworthy Light"/>
                <a:ea typeface="Noteworthy Light"/>
                <a:cs typeface="Noteworthy Light"/>
                <a:sym typeface="Noteworthy Light"/>
              </a:defRPr>
            </a:pPr>
            <a:endParaRPr dirty="0"/>
          </a:p>
          <a:p>
            <a:pPr>
              <a:defRPr sz="1400" b="0">
                <a:latin typeface="Noteworthy Light"/>
                <a:ea typeface="Noteworthy Light"/>
                <a:cs typeface="Noteworthy Light"/>
                <a:sym typeface="Noteworthy Light"/>
              </a:defRPr>
            </a:pPr>
            <a:endParaRPr dirty="0"/>
          </a:p>
          <a:p>
            <a:pPr>
              <a:defRPr sz="1400" b="0">
                <a:latin typeface="Noteworthy Light"/>
                <a:ea typeface="Noteworthy Light"/>
                <a:cs typeface="Noteworthy Light"/>
                <a:sym typeface="Noteworthy Light"/>
              </a:defRPr>
            </a:pPr>
            <a:endParaRPr dirty="0"/>
          </a:p>
          <a:p>
            <a:pPr>
              <a:defRPr sz="1400" b="0">
                <a:latin typeface="Noteworthy Light"/>
                <a:ea typeface="Noteworthy Light"/>
                <a:cs typeface="Noteworthy Light"/>
                <a:sym typeface="Noteworthy Light"/>
              </a:defRPr>
            </a:pPr>
            <a:endParaRPr dirty="0"/>
          </a:p>
          <a:p>
            <a:pPr>
              <a:defRPr sz="1400" b="0">
                <a:latin typeface="Noteworthy Light"/>
                <a:ea typeface="Noteworthy Light"/>
                <a:cs typeface="Noteworthy Light"/>
                <a:sym typeface="Noteworthy Light"/>
              </a:defRPr>
            </a:pPr>
            <a:endParaRPr dirty="0"/>
          </a:p>
          <a:p>
            <a:pPr>
              <a:defRPr sz="1400" b="0">
                <a:latin typeface="Noteworthy Light"/>
                <a:ea typeface="Noteworthy Light"/>
                <a:cs typeface="Noteworthy Light"/>
                <a:sym typeface="Noteworthy Light"/>
              </a:defRPr>
            </a:pPr>
            <a:endParaRPr dirty="0"/>
          </a:p>
          <a:p>
            <a:pPr>
              <a:defRPr sz="1400" b="0">
                <a:latin typeface="Noteworthy Light"/>
                <a:ea typeface="Noteworthy Light"/>
                <a:cs typeface="Noteworthy Light"/>
                <a:sym typeface="Noteworthy Light"/>
              </a:defRPr>
            </a:pPr>
            <a:endParaRPr dirty="0"/>
          </a:p>
          <a:p>
            <a:pPr>
              <a:defRPr sz="1400" b="0">
                <a:latin typeface="Noteworthy Light"/>
                <a:ea typeface="Noteworthy Light"/>
                <a:cs typeface="Noteworthy Light"/>
                <a:sym typeface="Noteworthy Light"/>
              </a:defRPr>
            </a:pPr>
            <a:endParaRPr dirty="0"/>
          </a:p>
          <a:p>
            <a:pPr>
              <a:defRPr sz="1400" b="0">
                <a:latin typeface="Noteworthy Light"/>
                <a:ea typeface="Noteworthy Light"/>
                <a:cs typeface="Noteworthy Light"/>
                <a:sym typeface="Noteworthy Light"/>
              </a:defRPr>
            </a:pPr>
            <a:endParaRPr dirty="0"/>
          </a:p>
          <a:p>
            <a:pPr>
              <a:defRPr sz="1400" b="0">
                <a:latin typeface="Noteworthy Light"/>
                <a:ea typeface="Noteworthy Light"/>
                <a:cs typeface="Noteworthy Light"/>
                <a:sym typeface="Noteworthy Light"/>
              </a:defRPr>
            </a:pPr>
            <a:endParaRPr dirty="0"/>
          </a:p>
          <a:p>
            <a:pPr>
              <a:defRPr sz="1400" b="0">
                <a:latin typeface="Noteworthy Light"/>
                <a:ea typeface="Noteworthy Light"/>
                <a:cs typeface="Noteworthy Light"/>
                <a:sym typeface="Noteworthy Light"/>
              </a:defRPr>
            </a:pPr>
            <a:endParaRPr dirty="0"/>
          </a:p>
          <a:p>
            <a:pPr>
              <a:defRPr sz="1400" b="0">
                <a:latin typeface="Noteworthy Light"/>
                <a:ea typeface="Noteworthy Light"/>
                <a:cs typeface="Noteworthy Light"/>
                <a:sym typeface="Noteworthy Light"/>
              </a:defRPr>
            </a:pPr>
            <a:endParaRPr dirty="0"/>
          </a:p>
          <a:p>
            <a:pPr>
              <a:defRPr sz="1400" b="0">
                <a:latin typeface="Noteworthy Light"/>
                <a:ea typeface="Noteworthy Light"/>
                <a:cs typeface="Noteworthy Light"/>
                <a:sym typeface="Noteworthy Light"/>
              </a:defRPr>
            </a:pPr>
            <a:endParaRPr dirty="0"/>
          </a:p>
          <a:p>
            <a:pPr>
              <a:defRPr sz="1400" b="0">
                <a:latin typeface="Noteworthy Light"/>
                <a:ea typeface="Noteworthy Light"/>
                <a:cs typeface="Noteworthy Light"/>
                <a:sym typeface="Noteworthy Light"/>
              </a:defRPr>
            </a:pPr>
            <a:endParaRPr dirty="0"/>
          </a:p>
        </p:txBody>
      </p:sp>
      <p:sp>
        <p:nvSpPr>
          <p:cNvPr id="156" name="Knowledge and understanding of the world"/>
          <p:cNvSpPr/>
          <p:nvPr/>
        </p:nvSpPr>
        <p:spPr>
          <a:xfrm>
            <a:off x="19227800" y="218267"/>
            <a:ext cx="4867134" cy="13279466"/>
          </a:xfrm>
          <a:prstGeom prst="roundRect">
            <a:avLst>
              <a:gd name="adj" fmla="val 15000"/>
            </a:avLst>
          </a:prstGeom>
          <a:ln w="25400">
            <a:solidFill>
              <a:schemeClr val="accent6">
                <a:hueOff val="-146070"/>
                <a:satOff val="-10048"/>
                <a:lumOff val="-30626"/>
              </a:schemeClr>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p>
            <a:pPr>
              <a:defRPr sz="3200" b="0" u="sng">
                <a:latin typeface="Noteworthy Light"/>
                <a:ea typeface="Noteworthy Light"/>
                <a:cs typeface="Noteworthy Light"/>
                <a:sym typeface="Noteworthy Light"/>
              </a:defRPr>
            </a:pPr>
            <a:endParaRPr dirty="0"/>
          </a:p>
          <a:p>
            <a:pPr>
              <a:defRPr sz="3200" b="0" u="sng">
                <a:latin typeface="Noteworthy Light"/>
                <a:ea typeface="Noteworthy Light"/>
                <a:cs typeface="Noteworthy Light"/>
                <a:sym typeface="Noteworthy Light"/>
              </a:defRPr>
            </a:pPr>
            <a:endParaRPr dirty="0"/>
          </a:p>
          <a:p>
            <a:pPr>
              <a:defRPr sz="3200" b="0" u="sng">
                <a:latin typeface="Noteworthy Light"/>
                <a:ea typeface="Noteworthy Light"/>
                <a:cs typeface="Noteworthy Light"/>
                <a:sym typeface="Noteworthy Light"/>
              </a:defRPr>
            </a:pPr>
            <a:endParaRPr dirty="0"/>
          </a:p>
          <a:p>
            <a:pPr>
              <a:defRPr sz="3200" b="0" u="sng">
                <a:latin typeface="Noteworthy Light"/>
                <a:ea typeface="Noteworthy Light"/>
                <a:cs typeface="Noteworthy Light"/>
                <a:sym typeface="Noteworthy Light"/>
              </a:defRPr>
            </a:pPr>
            <a:endParaRPr dirty="0"/>
          </a:p>
          <a:p>
            <a:pPr>
              <a:defRPr sz="3200" b="0" u="sng">
                <a:latin typeface="Noteworthy Light"/>
                <a:ea typeface="Noteworthy Light"/>
                <a:cs typeface="Noteworthy Light"/>
                <a:sym typeface="Noteworthy Light"/>
              </a:defRPr>
            </a:pPr>
            <a:endParaRPr dirty="0"/>
          </a:p>
          <a:p>
            <a:pPr>
              <a:defRPr sz="3200" b="0" u="sng">
                <a:latin typeface="Noteworthy Light"/>
                <a:ea typeface="Noteworthy Light"/>
                <a:cs typeface="Noteworthy Light"/>
                <a:sym typeface="Noteworthy Light"/>
              </a:defRPr>
            </a:pPr>
            <a:endParaRPr dirty="0"/>
          </a:p>
          <a:p>
            <a:pPr>
              <a:defRPr sz="3200" b="0" u="sng">
                <a:latin typeface="Noteworthy Light"/>
                <a:ea typeface="Noteworthy Light"/>
                <a:cs typeface="Noteworthy Light"/>
                <a:sym typeface="Noteworthy Light"/>
              </a:defRPr>
            </a:pPr>
            <a:endParaRPr dirty="0"/>
          </a:p>
          <a:p>
            <a:pPr>
              <a:defRPr sz="3200" b="0" u="sng">
                <a:latin typeface="Noteworthy Light"/>
                <a:ea typeface="Noteworthy Light"/>
                <a:cs typeface="Noteworthy Light"/>
                <a:sym typeface="Noteworthy Light"/>
              </a:defRPr>
            </a:pPr>
            <a:endParaRPr dirty="0"/>
          </a:p>
          <a:p>
            <a:pPr>
              <a:defRPr sz="3200" b="0" u="sng">
                <a:latin typeface="Noteworthy Light"/>
                <a:ea typeface="Noteworthy Light"/>
                <a:cs typeface="Noteworthy Light"/>
                <a:sym typeface="Noteworthy Light"/>
              </a:defRPr>
            </a:pPr>
            <a:endParaRPr dirty="0"/>
          </a:p>
          <a:p>
            <a:pPr>
              <a:defRPr sz="3200" b="0" u="sng">
                <a:latin typeface="Noteworthy Light"/>
                <a:ea typeface="Noteworthy Light"/>
                <a:cs typeface="Noteworthy Light"/>
                <a:sym typeface="Noteworthy Light"/>
              </a:defRPr>
            </a:pPr>
            <a:endParaRPr dirty="0"/>
          </a:p>
          <a:p>
            <a:pPr>
              <a:defRPr sz="3200" b="0" u="sng">
                <a:latin typeface="Noteworthy Light"/>
                <a:ea typeface="Noteworthy Light"/>
                <a:cs typeface="Noteworthy Light"/>
                <a:sym typeface="Noteworthy Light"/>
              </a:defRPr>
            </a:pPr>
            <a:endParaRPr dirty="0"/>
          </a:p>
          <a:p>
            <a:pPr>
              <a:defRPr sz="3200" b="0" u="sng">
                <a:latin typeface="Noteworthy Light"/>
                <a:ea typeface="Noteworthy Light"/>
                <a:cs typeface="Noteworthy Light"/>
                <a:sym typeface="Noteworthy Light"/>
              </a:defRPr>
            </a:pPr>
            <a:endParaRPr dirty="0"/>
          </a:p>
        </p:txBody>
      </p:sp>
      <p:sp>
        <p:nvSpPr>
          <p:cNvPr id="157" name="Expressive arts and          design"/>
          <p:cNvSpPr/>
          <p:nvPr/>
        </p:nvSpPr>
        <p:spPr>
          <a:xfrm>
            <a:off x="14765030" y="6130767"/>
            <a:ext cx="4274390" cy="7366966"/>
          </a:xfrm>
          <a:prstGeom prst="roundRect">
            <a:avLst>
              <a:gd name="adj" fmla="val 17080"/>
            </a:avLst>
          </a:prstGeom>
          <a:ln w="25400">
            <a:solidFill>
              <a:schemeClr val="accent6">
                <a:satOff val="18029"/>
                <a:lumOff val="12067"/>
              </a:schemeClr>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p>
            <a:pPr>
              <a:defRPr sz="3200" b="0" u="sng">
                <a:latin typeface="Noteworthy Light"/>
                <a:ea typeface="Noteworthy Light"/>
                <a:cs typeface="Noteworthy Light"/>
                <a:sym typeface="Noteworthy Light"/>
              </a:defRPr>
            </a:pPr>
            <a:endParaRPr dirty="0"/>
          </a:p>
          <a:p>
            <a:pPr>
              <a:defRPr sz="3200" b="0" u="sng">
                <a:latin typeface="Noteworthy Light"/>
                <a:ea typeface="Noteworthy Light"/>
                <a:cs typeface="Noteworthy Light"/>
                <a:sym typeface="Noteworthy Light"/>
              </a:defRPr>
            </a:pPr>
            <a:endParaRPr lang="en-GB" dirty="0"/>
          </a:p>
          <a:p>
            <a:pPr>
              <a:defRPr sz="3200" b="0" u="sng">
                <a:latin typeface="Noteworthy Light"/>
                <a:ea typeface="Noteworthy Light"/>
                <a:cs typeface="Noteworthy Light"/>
                <a:sym typeface="Noteworthy Light"/>
              </a:defRPr>
            </a:pPr>
            <a:endParaRPr dirty="0"/>
          </a:p>
          <a:p>
            <a:pPr>
              <a:defRPr sz="3200" b="0" u="sng">
                <a:latin typeface="Noteworthy Light"/>
                <a:ea typeface="Noteworthy Light"/>
                <a:cs typeface="Noteworthy Light"/>
                <a:sym typeface="Noteworthy Light"/>
              </a:defRPr>
            </a:pPr>
            <a:endParaRPr dirty="0"/>
          </a:p>
          <a:p>
            <a:pPr>
              <a:defRPr sz="3200" b="0" u="sng">
                <a:latin typeface="Noteworthy Light"/>
                <a:ea typeface="Noteworthy Light"/>
                <a:cs typeface="Noteworthy Light"/>
                <a:sym typeface="Noteworthy Light"/>
              </a:defRPr>
            </a:pPr>
            <a:endParaRPr dirty="0"/>
          </a:p>
          <a:p>
            <a:pPr>
              <a:defRPr sz="3200" b="0" u="sng">
                <a:latin typeface="Noteworthy Light"/>
                <a:ea typeface="Noteworthy Light"/>
                <a:cs typeface="Noteworthy Light"/>
                <a:sym typeface="Noteworthy Light"/>
              </a:defRPr>
            </a:pPr>
            <a:endParaRPr dirty="0"/>
          </a:p>
          <a:p>
            <a:pPr>
              <a:defRPr sz="3200" b="0" u="sng">
                <a:latin typeface="Noteworthy Light"/>
                <a:ea typeface="Noteworthy Light"/>
                <a:cs typeface="Noteworthy Light"/>
                <a:sym typeface="Noteworthy Light"/>
              </a:defRPr>
            </a:pPr>
            <a:endParaRPr dirty="0"/>
          </a:p>
          <a:p>
            <a:pPr>
              <a:defRPr sz="3200" b="0" u="sng">
                <a:latin typeface="Noteworthy Light"/>
                <a:ea typeface="Noteworthy Light"/>
                <a:cs typeface="Noteworthy Light"/>
                <a:sym typeface="Noteworthy Light"/>
              </a:defRPr>
            </a:pPr>
            <a:endParaRPr dirty="0"/>
          </a:p>
          <a:p>
            <a:pPr>
              <a:defRPr sz="3200" b="0" u="sng">
                <a:latin typeface="Noteworthy Light"/>
                <a:ea typeface="Noteworthy Light"/>
                <a:cs typeface="Noteworthy Light"/>
                <a:sym typeface="Noteworthy Light"/>
              </a:defRPr>
            </a:pPr>
            <a:endParaRPr dirty="0"/>
          </a:p>
        </p:txBody>
      </p:sp>
      <p:sp>
        <p:nvSpPr>
          <p:cNvPr id="168" name="A number a week 0-4…"/>
          <p:cNvSpPr txBox="1"/>
          <p:nvPr/>
        </p:nvSpPr>
        <p:spPr>
          <a:xfrm>
            <a:off x="9811294" y="2478398"/>
            <a:ext cx="9021302" cy="23479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gn="just">
              <a:defRPr sz="2000" b="0">
                <a:latin typeface="Noteworthy Bold"/>
                <a:ea typeface="Noteworthy Bold"/>
                <a:cs typeface="Noteworthy Bold"/>
                <a:sym typeface="Noteworthy Bold"/>
              </a:defRPr>
            </a:pPr>
            <a:endParaRPr dirty="0"/>
          </a:p>
        </p:txBody>
      </p:sp>
      <p:sp>
        <p:nvSpPr>
          <p:cNvPr id="172" name="Comparing quantities…"/>
          <p:cNvSpPr txBox="1"/>
          <p:nvPr/>
        </p:nvSpPr>
        <p:spPr>
          <a:xfrm>
            <a:off x="12950642" y="2168033"/>
            <a:ext cx="3795344" cy="4103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just">
              <a:defRPr sz="2000" b="0">
                <a:latin typeface="Noteworthy Bold"/>
                <a:ea typeface="Noteworthy Bold"/>
                <a:cs typeface="Noteworthy Bold"/>
                <a:sym typeface="Noteworthy Bold"/>
              </a:defRPr>
            </a:pPr>
            <a:endParaRPr dirty="0"/>
          </a:p>
        </p:txBody>
      </p:sp>
      <p:sp>
        <p:nvSpPr>
          <p:cNvPr id="180" name="Phonics…"/>
          <p:cNvSpPr txBox="1"/>
          <p:nvPr/>
        </p:nvSpPr>
        <p:spPr>
          <a:xfrm>
            <a:off x="-87036" y="7305752"/>
            <a:ext cx="2345524"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2000" b="0">
                <a:latin typeface="Noteworthy Bold"/>
                <a:ea typeface="Noteworthy Bold"/>
                <a:cs typeface="Noteworthy Bold"/>
                <a:sym typeface="Noteworthy Bold"/>
              </a:defRPr>
            </a:pPr>
            <a:r>
              <a:rPr lang="en-GB" sz="2800" u="sng" dirty="0"/>
              <a:t>English</a:t>
            </a:r>
            <a:endParaRPr sz="2800" u="sng" dirty="0"/>
          </a:p>
        </p:txBody>
      </p:sp>
      <p:sp>
        <p:nvSpPr>
          <p:cNvPr id="192" name="AT HOME: Can you follow some instructions to make some playdoh to play with at home?…"/>
          <p:cNvSpPr txBox="1"/>
          <p:nvPr/>
        </p:nvSpPr>
        <p:spPr>
          <a:xfrm>
            <a:off x="618464" y="5540455"/>
            <a:ext cx="3583709" cy="13336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gn="just">
              <a:defRPr sz="1400" b="0">
                <a:solidFill>
                  <a:schemeClr val="accent5">
                    <a:hueOff val="-82419"/>
                    <a:satOff val="-9513"/>
                    <a:lumOff val="-16343"/>
                  </a:schemeClr>
                </a:solidFill>
                <a:latin typeface="Noteworthy Bold"/>
                <a:ea typeface="Noteworthy Bold"/>
                <a:cs typeface="Noteworthy Bold"/>
                <a:sym typeface="Noteworthy Bold"/>
              </a:defRPr>
            </a:pPr>
            <a:r>
              <a:rPr sz="1600" dirty="0"/>
              <a:t>AT HOME:</a:t>
            </a:r>
            <a:r>
              <a:rPr lang="en-GB" sz="1600" dirty="0"/>
              <a:t> Explore your local environment and try to spot as many different habitats as you can. Maybe you can work out how each animal has adapted to where they live.</a:t>
            </a:r>
            <a:endParaRPr sz="1600" dirty="0"/>
          </a:p>
        </p:txBody>
      </p:sp>
      <p:pic>
        <p:nvPicPr>
          <p:cNvPr id="193" name="Image" descr="Image"/>
          <p:cNvPicPr>
            <a:picLocks noChangeAspect="1"/>
          </p:cNvPicPr>
          <p:nvPr/>
        </p:nvPicPr>
        <p:blipFill>
          <a:blip r:embed="rId2"/>
          <a:srcRect l="272" t="223" r="193" b="65"/>
          <a:stretch>
            <a:fillRect/>
          </a:stretch>
        </p:blipFill>
        <p:spPr>
          <a:xfrm>
            <a:off x="10890278" y="6303306"/>
            <a:ext cx="899499" cy="902499"/>
          </a:xfrm>
          <a:custGeom>
            <a:avLst/>
            <a:gdLst/>
            <a:ahLst/>
            <a:cxnLst>
              <a:cxn ang="0">
                <a:pos x="wd2" y="hd2"/>
              </a:cxn>
              <a:cxn ang="5400000">
                <a:pos x="wd2" y="hd2"/>
              </a:cxn>
              <a:cxn ang="10800000">
                <a:pos x="wd2" y="hd2"/>
              </a:cxn>
              <a:cxn ang="16200000">
                <a:pos x="wd2" y="hd2"/>
              </a:cxn>
            </a:cxnLst>
            <a:rect l="0" t="0" r="r" b="b"/>
            <a:pathLst>
              <a:path w="21600" h="21600" extrusionOk="0">
                <a:moveTo>
                  <a:pt x="10418" y="0"/>
                </a:moveTo>
                <a:cubicBezTo>
                  <a:pt x="8787" y="95"/>
                  <a:pt x="8741" y="376"/>
                  <a:pt x="8185" y="1178"/>
                </a:cubicBezTo>
                <a:cubicBezTo>
                  <a:pt x="7424" y="2273"/>
                  <a:pt x="7359" y="2635"/>
                  <a:pt x="7767" y="3964"/>
                </a:cubicBezTo>
                <a:cubicBezTo>
                  <a:pt x="7872" y="4306"/>
                  <a:pt x="7938" y="4281"/>
                  <a:pt x="6225" y="4581"/>
                </a:cubicBezTo>
                <a:cubicBezTo>
                  <a:pt x="5018" y="4793"/>
                  <a:pt x="4911" y="4837"/>
                  <a:pt x="4553" y="5285"/>
                </a:cubicBezTo>
                <a:lnTo>
                  <a:pt x="4179" y="5759"/>
                </a:lnTo>
                <a:lnTo>
                  <a:pt x="4409" y="6994"/>
                </a:lnTo>
                <a:cubicBezTo>
                  <a:pt x="4540" y="7676"/>
                  <a:pt x="4618" y="8277"/>
                  <a:pt x="4568" y="8330"/>
                </a:cubicBezTo>
                <a:cubicBezTo>
                  <a:pt x="4518" y="8382"/>
                  <a:pt x="3933" y="8685"/>
                  <a:pt x="3271" y="9005"/>
                </a:cubicBezTo>
                <a:cubicBezTo>
                  <a:pt x="1342" y="9936"/>
                  <a:pt x="1211" y="10179"/>
                  <a:pt x="1960" y="11604"/>
                </a:cubicBezTo>
                <a:cubicBezTo>
                  <a:pt x="2406" y="12454"/>
                  <a:pt x="2399" y="12739"/>
                  <a:pt x="1931" y="12739"/>
                </a:cubicBezTo>
                <a:cubicBezTo>
                  <a:pt x="1469" y="12739"/>
                  <a:pt x="664" y="13083"/>
                  <a:pt x="317" y="13428"/>
                </a:cubicBezTo>
                <a:lnTo>
                  <a:pt x="0" y="13744"/>
                </a:lnTo>
                <a:cubicBezTo>
                  <a:pt x="34" y="14225"/>
                  <a:pt x="89" y="14317"/>
                  <a:pt x="173" y="14333"/>
                </a:cubicBezTo>
                <a:cubicBezTo>
                  <a:pt x="340" y="14365"/>
                  <a:pt x="403" y="14507"/>
                  <a:pt x="403" y="14836"/>
                </a:cubicBezTo>
                <a:cubicBezTo>
                  <a:pt x="403" y="15338"/>
                  <a:pt x="749" y="15487"/>
                  <a:pt x="836" y="15022"/>
                </a:cubicBezTo>
                <a:cubicBezTo>
                  <a:pt x="938" y="14475"/>
                  <a:pt x="1383" y="14289"/>
                  <a:pt x="1383" y="14793"/>
                </a:cubicBezTo>
                <a:cubicBezTo>
                  <a:pt x="1383" y="15057"/>
                  <a:pt x="1768" y="15482"/>
                  <a:pt x="2003" y="15482"/>
                </a:cubicBezTo>
                <a:cubicBezTo>
                  <a:pt x="2260" y="15482"/>
                  <a:pt x="2214" y="15026"/>
                  <a:pt x="1902" y="14419"/>
                </a:cubicBezTo>
                <a:cubicBezTo>
                  <a:pt x="1752" y="14128"/>
                  <a:pt x="1653" y="13815"/>
                  <a:pt x="1686" y="13730"/>
                </a:cubicBezTo>
                <a:cubicBezTo>
                  <a:pt x="1719" y="13645"/>
                  <a:pt x="1997" y="13415"/>
                  <a:pt x="2291" y="13213"/>
                </a:cubicBezTo>
                <a:lnTo>
                  <a:pt x="2824" y="12839"/>
                </a:lnTo>
                <a:lnTo>
                  <a:pt x="3329" y="13385"/>
                </a:lnTo>
                <a:cubicBezTo>
                  <a:pt x="3713" y="13787"/>
                  <a:pt x="3945" y="13916"/>
                  <a:pt x="4251" y="13916"/>
                </a:cubicBezTo>
                <a:cubicBezTo>
                  <a:pt x="4850" y="13916"/>
                  <a:pt x="4885" y="13690"/>
                  <a:pt x="4323" y="13457"/>
                </a:cubicBezTo>
                <a:cubicBezTo>
                  <a:pt x="3495" y="13114"/>
                  <a:pt x="3003" y="12647"/>
                  <a:pt x="2579" y="11805"/>
                </a:cubicBezTo>
                <a:cubicBezTo>
                  <a:pt x="2056" y="10767"/>
                  <a:pt x="2064" y="10359"/>
                  <a:pt x="2579" y="9996"/>
                </a:cubicBezTo>
                <a:cubicBezTo>
                  <a:pt x="3215" y="9546"/>
                  <a:pt x="4556" y="9051"/>
                  <a:pt x="4712" y="9206"/>
                </a:cubicBezTo>
                <a:cubicBezTo>
                  <a:pt x="4786" y="9280"/>
                  <a:pt x="5115" y="10766"/>
                  <a:pt x="5447" y="12509"/>
                </a:cubicBezTo>
                <a:lnTo>
                  <a:pt x="6052" y="15683"/>
                </a:lnTo>
                <a:lnTo>
                  <a:pt x="6715" y="15841"/>
                </a:lnTo>
                <a:cubicBezTo>
                  <a:pt x="7076" y="15932"/>
                  <a:pt x="7927" y="16039"/>
                  <a:pt x="8603" y="16085"/>
                </a:cubicBezTo>
                <a:cubicBezTo>
                  <a:pt x="9443" y="16142"/>
                  <a:pt x="9853" y="16224"/>
                  <a:pt x="9899" y="16344"/>
                </a:cubicBezTo>
                <a:cubicBezTo>
                  <a:pt x="9976" y="16542"/>
                  <a:pt x="9601" y="19987"/>
                  <a:pt x="9482" y="20178"/>
                </a:cubicBezTo>
                <a:cubicBezTo>
                  <a:pt x="9432" y="20258"/>
                  <a:pt x="9276" y="20258"/>
                  <a:pt x="9064" y="20178"/>
                </a:cubicBezTo>
                <a:cubicBezTo>
                  <a:pt x="8169" y="19841"/>
                  <a:pt x="6530" y="20139"/>
                  <a:pt x="5418" y="20839"/>
                </a:cubicBezTo>
                <a:cubicBezTo>
                  <a:pt x="4817" y="21217"/>
                  <a:pt x="4798" y="21254"/>
                  <a:pt x="5029" y="21428"/>
                </a:cubicBezTo>
                <a:cubicBezTo>
                  <a:pt x="5217" y="21569"/>
                  <a:pt x="6596" y="21592"/>
                  <a:pt x="12061" y="21600"/>
                </a:cubicBezTo>
                <a:cubicBezTo>
                  <a:pt x="17262" y="21582"/>
                  <a:pt x="17297" y="21481"/>
                  <a:pt x="16225" y="20781"/>
                </a:cubicBezTo>
                <a:cubicBezTo>
                  <a:pt x="15297" y="20175"/>
                  <a:pt x="14499" y="19994"/>
                  <a:pt x="13214" y="20092"/>
                </a:cubicBezTo>
                <a:cubicBezTo>
                  <a:pt x="12532" y="20144"/>
                  <a:pt x="12147" y="20127"/>
                  <a:pt x="12090" y="20035"/>
                </a:cubicBezTo>
                <a:cubicBezTo>
                  <a:pt x="11963" y="19832"/>
                  <a:pt x="11546" y="16130"/>
                  <a:pt x="11643" y="16071"/>
                </a:cubicBezTo>
                <a:cubicBezTo>
                  <a:pt x="11687" y="16043"/>
                  <a:pt x="12134" y="15925"/>
                  <a:pt x="12637" y="15812"/>
                </a:cubicBezTo>
                <a:cubicBezTo>
                  <a:pt x="14701" y="15349"/>
                  <a:pt x="15203" y="14934"/>
                  <a:pt x="15332" y="13529"/>
                </a:cubicBezTo>
                <a:cubicBezTo>
                  <a:pt x="15389" y="12901"/>
                  <a:pt x="15433" y="12816"/>
                  <a:pt x="15663" y="12854"/>
                </a:cubicBezTo>
                <a:cubicBezTo>
                  <a:pt x="17304" y="13119"/>
                  <a:pt x="18213" y="12978"/>
                  <a:pt x="19021" y="12351"/>
                </a:cubicBezTo>
                <a:cubicBezTo>
                  <a:pt x="19721" y="11808"/>
                  <a:pt x="19971" y="11769"/>
                  <a:pt x="20332" y="12150"/>
                </a:cubicBezTo>
                <a:cubicBezTo>
                  <a:pt x="20662" y="12498"/>
                  <a:pt x="21110" y="12590"/>
                  <a:pt x="21110" y="12308"/>
                </a:cubicBezTo>
                <a:cubicBezTo>
                  <a:pt x="21110" y="12215"/>
                  <a:pt x="21052" y="12077"/>
                  <a:pt x="20966" y="11992"/>
                </a:cubicBezTo>
                <a:cubicBezTo>
                  <a:pt x="20846" y="11873"/>
                  <a:pt x="20902" y="11802"/>
                  <a:pt x="21225" y="11690"/>
                </a:cubicBezTo>
                <a:lnTo>
                  <a:pt x="21600" y="11547"/>
                </a:lnTo>
                <a:cubicBezTo>
                  <a:pt x="21575" y="10726"/>
                  <a:pt x="21541" y="10339"/>
                  <a:pt x="21485" y="10283"/>
                </a:cubicBezTo>
                <a:cubicBezTo>
                  <a:pt x="21137" y="9938"/>
                  <a:pt x="20122" y="10208"/>
                  <a:pt x="19453" y="10814"/>
                </a:cubicBezTo>
                <a:cubicBezTo>
                  <a:pt x="19169" y="11072"/>
                  <a:pt x="19166" y="11069"/>
                  <a:pt x="19021" y="10800"/>
                </a:cubicBezTo>
                <a:cubicBezTo>
                  <a:pt x="18821" y="10429"/>
                  <a:pt x="18391" y="10217"/>
                  <a:pt x="18012" y="10312"/>
                </a:cubicBezTo>
                <a:cubicBezTo>
                  <a:pt x="17548" y="10427"/>
                  <a:pt x="17626" y="10608"/>
                  <a:pt x="18257" y="10886"/>
                </a:cubicBezTo>
                <a:cubicBezTo>
                  <a:pt x="19075" y="11246"/>
                  <a:pt x="19214" y="11464"/>
                  <a:pt x="18848" y="11805"/>
                </a:cubicBezTo>
                <a:cubicBezTo>
                  <a:pt x="18412" y="12211"/>
                  <a:pt x="17585" y="12513"/>
                  <a:pt x="16888" y="12523"/>
                </a:cubicBezTo>
                <a:cubicBezTo>
                  <a:pt x="16414" y="12531"/>
                  <a:pt x="16173" y="12456"/>
                  <a:pt x="15807" y="12179"/>
                </a:cubicBezTo>
                <a:cubicBezTo>
                  <a:pt x="15367" y="11845"/>
                  <a:pt x="15332" y="11764"/>
                  <a:pt x="15332" y="11102"/>
                </a:cubicBezTo>
                <a:cubicBezTo>
                  <a:pt x="15332" y="10277"/>
                  <a:pt x="15224" y="10225"/>
                  <a:pt x="14597" y="10771"/>
                </a:cubicBezTo>
                <a:cubicBezTo>
                  <a:pt x="13694" y="11558"/>
                  <a:pt x="12632" y="11383"/>
                  <a:pt x="12162" y="10355"/>
                </a:cubicBezTo>
                <a:cubicBezTo>
                  <a:pt x="11827" y="9623"/>
                  <a:pt x="11827" y="8881"/>
                  <a:pt x="12162" y="8703"/>
                </a:cubicBezTo>
                <a:cubicBezTo>
                  <a:pt x="12623" y="8458"/>
                  <a:pt x="13399" y="8541"/>
                  <a:pt x="13876" y="8890"/>
                </a:cubicBezTo>
                <a:cubicBezTo>
                  <a:pt x="14122" y="9069"/>
                  <a:pt x="14399" y="9220"/>
                  <a:pt x="14482" y="9220"/>
                </a:cubicBezTo>
                <a:cubicBezTo>
                  <a:pt x="14564" y="9220"/>
                  <a:pt x="14808" y="8965"/>
                  <a:pt x="15029" y="8660"/>
                </a:cubicBezTo>
                <a:cubicBezTo>
                  <a:pt x="15419" y="8122"/>
                  <a:pt x="15426" y="8045"/>
                  <a:pt x="15519" y="6190"/>
                </a:cubicBezTo>
                <a:lnTo>
                  <a:pt x="15620" y="4280"/>
                </a:lnTo>
                <a:lnTo>
                  <a:pt x="14784" y="4208"/>
                </a:lnTo>
                <a:cubicBezTo>
                  <a:pt x="14324" y="4166"/>
                  <a:pt x="13360" y="4090"/>
                  <a:pt x="12637" y="4036"/>
                </a:cubicBezTo>
                <a:cubicBezTo>
                  <a:pt x="11125" y="3922"/>
                  <a:pt x="11022" y="3820"/>
                  <a:pt x="11585" y="3002"/>
                </a:cubicBezTo>
                <a:cubicBezTo>
                  <a:pt x="11885" y="2566"/>
                  <a:pt x="11920" y="2386"/>
                  <a:pt x="11874" y="1738"/>
                </a:cubicBezTo>
                <a:cubicBezTo>
                  <a:pt x="11829" y="1107"/>
                  <a:pt x="11752" y="922"/>
                  <a:pt x="11398" y="560"/>
                </a:cubicBezTo>
                <a:cubicBezTo>
                  <a:pt x="11166" y="323"/>
                  <a:pt x="11031" y="92"/>
                  <a:pt x="11081" y="43"/>
                </a:cubicBezTo>
                <a:cubicBezTo>
                  <a:pt x="11096" y="28"/>
                  <a:pt x="10811" y="12"/>
                  <a:pt x="10418" y="0"/>
                </a:cubicBezTo>
                <a:close/>
              </a:path>
            </a:pathLst>
          </a:custGeom>
          <a:ln w="12700">
            <a:miter lim="400000"/>
          </a:ln>
        </p:spPr>
      </p:pic>
      <p:sp>
        <p:nvSpPr>
          <p:cNvPr id="194" name="Jigsaw  We follow a scheme called Jigsaw to focus on PSHE, which links to PSED in EYFS. The first topic focus is: Being me in my world- this will look at the children being in our community as a school, where they live, who they are and what makes them u"/>
          <p:cNvSpPr txBox="1"/>
          <p:nvPr/>
        </p:nvSpPr>
        <p:spPr>
          <a:xfrm>
            <a:off x="10677414" y="7290657"/>
            <a:ext cx="3909119" cy="23493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lvl="1" algn="just">
              <a:spcBef>
                <a:spcPts val="5900"/>
              </a:spcBef>
              <a:defRPr sz="2000" b="0">
                <a:latin typeface="Noteworthy Bold"/>
                <a:ea typeface="Noteworthy Bold"/>
                <a:cs typeface="Noteworthy Bold"/>
                <a:sym typeface="Noteworthy Bold"/>
              </a:defRPr>
            </a:pPr>
            <a:r>
              <a:rPr lang="en-US" sz="2000" u="sng" dirty="0">
                <a:latin typeface="Arial" panose="020B0604020202020204" pitchFamily="34" charset="0"/>
                <a:cs typeface="Arial" panose="020B0604020202020204" pitchFamily="34" charset="0"/>
              </a:rPr>
              <a:t>Jigsaw</a:t>
            </a:r>
            <a:r>
              <a:rPr lang="en-US" sz="1800" dirty="0">
                <a:latin typeface="Arial" panose="020B0604020202020204" pitchFamily="34" charset="0"/>
                <a:cs typeface="Arial" panose="020B0604020202020204" pitchFamily="34" charset="0"/>
              </a:rPr>
              <a:t>  </a:t>
            </a:r>
            <a:r>
              <a:rPr lang="en-US" sz="1800" dirty="0">
                <a:latin typeface="Arial" panose="020B0604020202020204" pitchFamily="34" charset="0"/>
                <a:ea typeface="Noteworthy Light"/>
                <a:cs typeface="Arial" panose="020B0604020202020204" pitchFamily="34" charset="0"/>
                <a:sym typeface="Noteworthy Light"/>
              </a:rPr>
              <a:t>We follow a scheme called Jigsaw to focus on PSHE and RSHE in Year 2. The  topic focus this half term  is </a:t>
            </a:r>
            <a:r>
              <a:rPr lang="en-US" sz="1800" dirty="0">
                <a:latin typeface="Arial" panose="020B0604020202020204" pitchFamily="34" charset="0"/>
                <a:cs typeface="Arial" panose="020B0604020202020204" pitchFamily="34" charset="0"/>
              </a:rPr>
              <a:t>Relationships. The children will be working on friendships, showing and treating each other with respect and how to work through problems.</a:t>
            </a:r>
          </a:p>
        </p:txBody>
      </p:sp>
      <p:sp>
        <p:nvSpPr>
          <p:cNvPr id="195" name="AT HOME: Talk to your children about ways we can be a really good friend."/>
          <p:cNvSpPr txBox="1"/>
          <p:nvPr/>
        </p:nvSpPr>
        <p:spPr>
          <a:xfrm>
            <a:off x="11237632" y="12095013"/>
            <a:ext cx="2778800" cy="2872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lvl="1" indent="0" algn="l">
              <a:defRPr sz="1200" b="0">
                <a:solidFill>
                  <a:schemeClr val="accent5">
                    <a:hueOff val="-82419"/>
                    <a:satOff val="-9513"/>
                    <a:lumOff val="-16343"/>
                  </a:schemeClr>
                </a:solidFill>
                <a:latin typeface="Noteworthy Bold"/>
                <a:ea typeface="Noteworthy Bold"/>
                <a:cs typeface="Noteworthy Bold"/>
                <a:sym typeface="Noteworthy Bold"/>
              </a:defRPr>
            </a:pPr>
            <a:endParaRPr lang="en-US" dirty="0"/>
          </a:p>
        </p:txBody>
      </p:sp>
      <p:sp>
        <p:nvSpPr>
          <p:cNvPr id="206" name="Text"/>
          <p:cNvSpPr txBox="1"/>
          <p:nvPr/>
        </p:nvSpPr>
        <p:spPr>
          <a:xfrm>
            <a:off x="14790904" y="11169722"/>
            <a:ext cx="161196" cy="3783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1400" b="0">
                <a:latin typeface="Noteworthy Light"/>
                <a:ea typeface="Noteworthy Light"/>
                <a:cs typeface="Noteworthy Light"/>
                <a:sym typeface="Noteworthy Light"/>
              </a:defRPr>
            </a:lvl1pPr>
          </a:lstStyle>
          <a:p>
            <a:pPr>
              <a:defRPr sz="2000">
                <a:latin typeface="Noteworthy Bold"/>
                <a:ea typeface="Noteworthy Bold"/>
                <a:cs typeface="Noteworthy Bold"/>
                <a:sym typeface="Noteworthy Bold"/>
              </a:defRPr>
            </a:pPr>
            <a:r>
              <a:rPr sz="1400">
                <a:latin typeface="Noteworthy Light"/>
                <a:ea typeface="Noteworthy Light"/>
                <a:cs typeface="Noteworthy Light"/>
                <a:sym typeface="Noteworthy Light"/>
              </a:rPr>
              <a:t> </a:t>
            </a:r>
          </a:p>
        </p:txBody>
      </p:sp>
      <p:sp>
        <p:nvSpPr>
          <p:cNvPr id="216" name="AT HOME: Practice counting and looking for numbers in the world around them."/>
          <p:cNvSpPr txBox="1"/>
          <p:nvPr/>
        </p:nvSpPr>
        <p:spPr>
          <a:xfrm>
            <a:off x="9930293" y="5185120"/>
            <a:ext cx="2431594" cy="8412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lvl="1" indent="0" algn="l">
              <a:defRPr sz="1200" b="0">
                <a:solidFill>
                  <a:schemeClr val="accent5">
                    <a:hueOff val="-82419"/>
                    <a:satOff val="-9513"/>
                    <a:lumOff val="-16343"/>
                  </a:schemeClr>
                </a:solidFill>
                <a:latin typeface="Noteworthy Bold"/>
                <a:ea typeface="Noteworthy Bold"/>
                <a:cs typeface="Noteworthy Bold"/>
                <a:sym typeface="Noteworthy Bold"/>
              </a:defRPr>
            </a:pPr>
            <a:r>
              <a:rPr dirty="0"/>
              <a:t>AT HOME</a:t>
            </a:r>
            <a:r>
              <a:rPr lang="en-GB" dirty="0"/>
              <a:t>:</a:t>
            </a:r>
            <a:r>
              <a:rPr dirty="0"/>
              <a:t>:</a:t>
            </a:r>
            <a:r>
              <a:rPr lang="en-GB" sz="1600" dirty="0"/>
              <a:t>Practise your KIRFs (Key Instant Recall Facts)</a:t>
            </a:r>
            <a:endParaRPr sz="1600" dirty="0"/>
          </a:p>
        </p:txBody>
      </p:sp>
      <p:sp>
        <p:nvSpPr>
          <p:cNvPr id="224" name="Topics…"/>
          <p:cNvSpPr txBox="1"/>
          <p:nvPr/>
        </p:nvSpPr>
        <p:spPr>
          <a:xfrm>
            <a:off x="21379392" y="11789708"/>
            <a:ext cx="2818245" cy="3180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just">
              <a:defRPr sz="2000" b="0" u="sng">
                <a:latin typeface="Noteworthy Bold"/>
                <a:ea typeface="Noteworthy Bold"/>
                <a:cs typeface="Noteworthy Bold"/>
                <a:sym typeface="Noteworthy Bold"/>
              </a:defRPr>
            </a:pPr>
            <a:endParaRPr sz="1400" dirty="0">
              <a:latin typeface="Noteworthy Light"/>
              <a:ea typeface="Noteworthy Light"/>
              <a:cs typeface="Noteworthy Light"/>
              <a:sym typeface="Noteworthy Light"/>
            </a:endParaRPr>
          </a:p>
        </p:txBody>
      </p:sp>
      <p:sp>
        <p:nvSpPr>
          <p:cNvPr id="2" name="Rectangle 1"/>
          <p:cNvSpPr/>
          <p:nvPr/>
        </p:nvSpPr>
        <p:spPr>
          <a:xfrm>
            <a:off x="1685562" y="277205"/>
            <a:ext cx="1372492" cy="492443"/>
          </a:xfrm>
          <a:prstGeom prst="rect">
            <a:avLst/>
          </a:prstGeom>
        </p:spPr>
        <p:txBody>
          <a:bodyPr wrap="none">
            <a:spAutoFit/>
          </a:bodyPr>
          <a:lstStyle/>
          <a:p>
            <a:pPr>
              <a:defRPr sz="2600" b="0" u="sng">
                <a:latin typeface="Noteworthy Bold"/>
                <a:ea typeface="Noteworthy Bold"/>
                <a:cs typeface="Noteworthy Bold"/>
                <a:sym typeface="Noteworthy Bold"/>
              </a:defRPr>
            </a:pPr>
            <a:r>
              <a:rPr lang="en-GB" dirty="0"/>
              <a:t>Science</a:t>
            </a:r>
          </a:p>
        </p:txBody>
      </p:sp>
      <p:sp>
        <p:nvSpPr>
          <p:cNvPr id="3" name="Rectangle 2"/>
          <p:cNvSpPr/>
          <p:nvPr/>
        </p:nvSpPr>
        <p:spPr>
          <a:xfrm>
            <a:off x="11368031" y="339567"/>
            <a:ext cx="5397631" cy="892552"/>
          </a:xfrm>
          <a:prstGeom prst="rect">
            <a:avLst/>
          </a:prstGeom>
        </p:spPr>
        <p:txBody>
          <a:bodyPr wrap="none">
            <a:spAutoFit/>
          </a:bodyPr>
          <a:lstStyle/>
          <a:p>
            <a:pPr>
              <a:defRPr sz="2600" b="0" u="sng">
                <a:latin typeface="Noteworthy Bold"/>
                <a:ea typeface="Noteworthy Bold"/>
                <a:cs typeface="Noteworthy Bold"/>
                <a:sym typeface="Noteworthy Bold"/>
              </a:defRPr>
            </a:pPr>
            <a:r>
              <a:rPr lang="en-GB" dirty="0"/>
              <a:t>Mathematics – Fractions and Time </a:t>
            </a:r>
          </a:p>
          <a:p>
            <a:pPr>
              <a:defRPr sz="2600" b="0" u="sng">
                <a:latin typeface="Noteworthy Bold"/>
                <a:ea typeface="Noteworthy Bold"/>
                <a:cs typeface="Noteworthy Bold"/>
                <a:sym typeface="Noteworthy Bold"/>
              </a:defRPr>
            </a:pPr>
            <a:r>
              <a:rPr lang="en-GB" dirty="0"/>
              <a:t> </a:t>
            </a:r>
          </a:p>
        </p:txBody>
      </p:sp>
      <p:sp>
        <p:nvSpPr>
          <p:cNvPr id="8" name="TextBox 7"/>
          <p:cNvSpPr txBox="1"/>
          <p:nvPr/>
        </p:nvSpPr>
        <p:spPr>
          <a:xfrm>
            <a:off x="9587982" y="3619945"/>
            <a:ext cx="3278768"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1800" b="1" i="0" u="none" strike="noStrike" cap="none" spc="0" normalizeH="0" dirty="0">
              <a:ln>
                <a:noFill/>
              </a:ln>
              <a:solidFill>
                <a:srgbClr val="000000"/>
              </a:solidFill>
              <a:effectLst/>
              <a:uFillTx/>
              <a:latin typeface="Helvetica Neue"/>
              <a:ea typeface="Helvetica Neue"/>
              <a:cs typeface="Helvetica Neue"/>
              <a:sym typeface="Helvetica Neue"/>
            </a:endParaRPr>
          </a:p>
          <a:p>
            <a:pPr marL="0" marR="0" indent="0" algn="ctr" defTabSz="825500" rtl="0" fontAlgn="auto" latinLnBrk="0" hangingPunct="0">
              <a:lnSpc>
                <a:spcPct val="100000"/>
              </a:lnSpc>
              <a:spcBef>
                <a:spcPts val="0"/>
              </a:spcBef>
              <a:spcAft>
                <a:spcPts val="0"/>
              </a:spcAft>
              <a:buClrTx/>
              <a:buSzTx/>
              <a:buFontTx/>
              <a:buNone/>
              <a:tabLst/>
            </a:pPr>
            <a:endParaRPr lang="en-GB" baseline="0" dirty="0"/>
          </a:p>
        </p:txBody>
      </p:sp>
      <p:sp>
        <p:nvSpPr>
          <p:cNvPr id="12" name="Rectangle 11"/>
          <p:cNvSpPr/>
          <p:nvPr/>
        </p:nvSpPr>
        <p:spPr>
          <a:xfrm>
            <a:off x="19272543" y="394240"/>
            <a:ext cx="4514657" cy="492443"/>
          </a:xfrm>
          <a:prstGeom prst="rect">
            <a:avLst/>
          </a:prstGeom>
        </p:spPr>
        <p:txBody>
          <a:bodyPr wrap="square">
            <a:spAutoFit/>
          </a:bodyPr>
          <a:lstStyle/>
          <a:p>
            <a:pPr>
              <a:defRPr sz="2600" b="0" u="sng">
                <a:latin typeface="Noteworthy Bold"/>
                <a:ea typeface="Noteworthy Bold"/>
                <a:cs typeface="Noteworthy Bold"/>
                <a:sym typeface="Noteworthy Bold"/>
              </a:defRPr>
            </a:pPr>
            <a:r>
              <a:rPr lang="en-US" dirty="0"/>
              <a:t>Geography</a:t>
            </a:r>
          </a:p>
        </p:txBody>
      </p:sp>
      <p:sp>
        <p:nvSpPr>
          <p:cNvPr id="15" name="Rectangle 14"/>
          <p:cNvSpPr/>
          <p:nvPr/>
        </p:nvSpPr>
        <p:spPr>
          <a:xfrm>
            <a:off x="12361887" y="6130767"/>
            <a:ext cx="1111203" cy="492443"/>
          </a:xfrm>
          <a:prstGeom prst="rect">
            <a:avLst/>
          </a:prstGeom>
        </p:spPr>
        <p:txBody>
          <a:bodyPr wrap="none">
            <a:spAutoFit/>
          </a:bodyPr>
          <a:lstStyle/>
          <a:p>
            <a:pPr>
              <a:defRPr sz="2600" b="0" u="sng">
                <a:solidFill>
                  <a:srgbClr val="0C0404"/>
                </a:solidFill>
                <a:latin typeface="Noteworthy Bold"/>
                <a:ea typeface="Noteworthy Bold"/>
                <a:cs typeface="Noteworthy Bold"/>
                <a:sym typeface="Noteworthy Bold"/>
              </a:defRPr>
            </a:pPr>
            <a:r>
              <a:rPr lang="en-GB" dirty="0"/>
              <a:t>RSHE</a:t>
            </a:r>
          </a:p>
        </p:txBody>
      </p:sp>
      <p:sp>
        <p:nvSpPr>
          <p:cNvPr id="6" name="Rectangle 5"/>
          <p:cNvSpPr/>
          <p:nvPr/>
        </p:nvSpPr>
        <p:spPr>
          <a:xfrm>
            <a:off x="15166274" y="6264116"/>
            <a:ext cx="3049155" cy="892552"/>
          </a:xfrm>
          <a:prstGeom prst="rect">
            <a:avLst/>
          </a:prstGeom>
        </p:spPr>
        <p:txBody>
          <a:bodyPr wrap="square">
            <a:spAutoFit/>
          </a:bodyPr>
          <a:lstStyle/>
          <a:p>
            <a:pPr>
              <a:defRPr sz="2600" b="0" u="sng">
                <a:latin typeface="Noteworthy Bold"/>
                <a:ea typeface="Noteworthy Bold"/>
                <a:cs typeface="Noteworthy Bold"/>
                <a:sym typeface="Noteworthy Bold"/>
              </a:defRPr>
            </a:pPr>
            <a:r>
              <a:rPr lang="en-GB" dirty="0"/>
              <a:t>Art</a:t>
            </a:r>
          </a:p>
          <a:p>
            <a:pPr algn="l">
              <a:defRPr sz="2600" b="0" u="sng">
                <a:latin typeface="Noteworthy Bold"/>
                <a:ea typeface="Noteworthy Bold"/>
                <a:cs typeface="Noteworthy Bold"/>
                <a:sym typeface="Noteworthy Bold"/>
              </a:defRPr>
            </a:pPr>
            <a:endParaRPr lang="en-GB" dirty="0"/>
          </a:p>
        </p:txBody>
      </p:sp>
      <p:sp>
        <p:nvSpPr>
          <p:cNvPr id="4" name="TextBox 3"/>
          <p:cNvSpPr txBox="1"/>
          <p:nvPr/>
        </p:nvSpPr>
        <p:spPr>
          <a:xfrm>
            <a:off x="14950022" y="9516996"/>
            <a:ext cx="3838813" cy="32726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2400" b="0" i="0" u="sng" strike="noStrike" cap="none" spc="0" normalizeH="0" baseline="0" dirty="0">
                <a:ln>
                  <a:noFill/>
                </a:ln>
                <a:solidFill>
                  <a:srgbClr val="000000"/>
                </a:solidFill>
                <a:effectLst/>
                <a:uFillTx/>
                <a:latin typeface="Noteworthy Light"/>
                <a:sym typeface="Helvetica Neue"/>
              </a:rPr>
              <a:t>Music</a:t>
            </a:r>
          </a:p>
          <a:p>
            <a:pPr marL="0" marR="0" indent="0" algn="l" defTabSz="825500" rtl="0" fontAlgn="auto" latinLnBrk="0" hangingPunct="0">
              <a:lnSpc>
                <a:spcPct val="100000"/>
              </a:lnSpc>
              <a:spcBef>
                <a:spcPts val="0"/>
              </a:spcBef>
              <a:spcAft>
                <a:spcPts val="0"/>
              </a:spcAft>
              <a:buClrTx/>
              <a:buSzTx/>
              <a:buFontTx/>
              <a:buNone/>
              <a:tabLst/>
            </a:pPr>
            <a:r>
              <a:rPr lang="en-GB" sz="1600" b="0" dirty="0">
                <a:latin typeface="Noteworthy Light"/>
              </a:rPr>
              <a:t>During the summer term the children will:</a:t>
            </a:r>
          </a:p>
          <a:p>
            <a:pPr algn="l"/>
            <a:r>
              <a:rPr lang="en-US" sz="1600" b="0" dirty="0">
                <a:latin typeface="Noteworthy Light"/>
              </a:rPr>
              <a:t>To use ‘higher’ or ‘lower’ to describe sounds</a:t>
            </a:r>
          </a:p>
          <a:p>
            <a:pPr algn="l"/>
            <a:r>
              <a:rPr lang="en-US" sz="1600" b="0" dirty="0">
                <a:latin typeface="Noteworthy Light"/>
              </a:rPr>
              <a:t>To pitch-match simple phrases </a:t>
            </a:r>
          </a:p>
          <a:p>
            <a:pPr algn="l"/>
            <a:r>
              <a:rPr lang="en-US" sz="1600" b="0" dirty="0">
                <a:latin typeface="Noteworthy Light"/>
              </a:rPr>
              <a:t>To explore vocal timbre</a:t>
            </a:r>
          </a:p>
          <a:p>
            <a:pPr algn="l"/>
            <a:r>
              <a:rPr lang="en-US" sz="1600" b="0" dirty="0">
                <a:latin typeface="Noteworthy Light"/>
              </a:rPr>
              <a:t>To use graphic notation to represent pitch</a:t>
            </a:r>
          </a:p>
          <a:p>
            <a:pPr algn="l"/>
            <a:r>
              <a:rPr lang="en-US" sz="1600" b="0" dirty="0">
                <a:latin typeface="Noteworthy Light"/>
              </a:rPr>
              <a:t>To play ascending and descending melodies on tuned percussion</a:t>
            </a:r>
          </a:p>
          <a:p>
            <a:pPr algn="l"/>
            <a:r>
              <a:rPr lang="en-US" sz="1600" b="0" dirty="0">
                <a:latin typeface="Noteworthy Light"/>
              </a:rPr>
              <a:t>To sing pentatonic songs.  To begin to recognize pentatonic scales.</a:t>
            </a:r>
          </a:p>
          <a:p>
            <a:pPr marL="0" marR="0" indent="0" algn="ctr" defTabSz="825500" rtl="0" fontAlgn="auto" latinLnBrk="0" hangingPunct="0">
              <a:lnSpc>
                <a:spcPct val="100000"/>
              </a:lnSpc>
              <a:spcBef>
                <a:spcPts val="0"/>
              </a:spcBef>
              <a:spcAft>
                <a:spcPts val="0"/>
              </a:spcAft>
              <a:buClrTx/>
              <a:buSzTx/>
              <a:buFontTx/>
              <a:buNone/>
              <a:tabLst/>
            </a:pPr>
            <a:endParaRPr kumimoji="0" lang="en-GB" sz="1800" b="0" i="0" strike="noStrike" cap="none" spc="0" normalizeH="0" baseline="0" dirty="0">
              <a:ln>
                <a:noFill/>
              </a:ln>
              <a:solidFill>
                <a:srgbClr val="000000"/>
              </a:solidFill>
              <a:effectLst/>
              <a:uFillTx/>
              <a:latin typeface="Noteworthy Light"/>
              <a:sym typeface="Helvetica Neue"/>
            </a:endParaRPr>
          </a:p>
          <a:p>
            <a:pPr algn="l"/>
            <a:endParaRPr kumimoji="0" lang="en-GB" sz="2000" b="0" i="0" u="sng" strike="noStrike" cap="none" spc="0" normalizeH="0" baseline="0" dirty="0">
              <a:ln>
                <a:noFill/>
              </a:ln>
              <a:solidFill>
                <a:srgbClr val="000000"/>
              </a:solidFill>
              <a:effectLst/>
              <a:uFillTx/>
              <a:latin typeface="Noteworthy Light"/>
              <a:sym typeface="Helvetica Neue"/>
            </a:endParaRPr>
          </a:p>
        </p:txBody>
      </p:sp>
      <p:sp>
        <p:nvSpPr>
          <p:cNvPr id="5" name="TextBox 4"/>
          <p:cNvSpPr txBox="1"/>
          <p:nvPr/>
        </p:nvSpPr>
        <p:spPr>
          <a:xfrm>
            <a:off x="19312445" y="2691518"/>
            <a:ext cx="4736782" cy="118904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GB" sz="2200" b="0" dirty="0"/>
              <a:t>The children will be learning how to use simple compass directions (North, South, East and West) and to name and locate the world’s seven continents and five oceans. They will also be able to identify hot and cold areas of the world in relation to the Equator and the North and South Poles.</a:t>
            </a:r>
          </a:p>
          <a:p>
            <a:endParaRPr lang="en-GB" sz="2200" b="0" dirty="0"/>
          </a:p>
          <a:p>
            <a:r>
              <a:rPr lang="en-GB" sz="2200" dirty="0"/>
              <a:t>Vocabulary</a:t>
            </a:r>
          </a:p>
          <a:p>
            <a:r>
              <a:rPr lang="en-GB" sz="2200" b="0" dirty="0"/>
              <a:t>Direction, left, right, forwards, backwards, north, south, east, west, compass, Earth, Globe, Asia, Europe, Africa, North America, South America, Australia, Antarctica, Pacific, Atlantic, Indian, Southern, Arctic, North Pole, South Pole, Equator. </a:t>
            </a:r>
            <a:endParaRPr lang="en-GB" sz="2400" b="0" u="sng" dirty="0">
              <a:latin typeface="Arial" panose="020B0604020202020204" pitchFamily="34" charset="0"/>
              <a:cs typeface="Arial" panose="020B0604020202020204" pitchFamily="34" charset="0"/>
            </a:endParaRPr>
          </a:p>
          <a:p>
            <a:pPr marL="0" marR="0" indent="0" defTabSz="825500" rtl="0" fontAlgn="auto" latinLnBrk="0" hangingPunct="0">
              <a:lnSpc>
                <a:spcPct val="100000"/>
              </a:lnSpc>
              <a:spcBef>
                <a:spcPts val="0"/>
              </a:spcBef>
              <a:spcAft>
                <a:spcPts val="0"/>
              </a:spcAft>
              <a:buClrTx/>
              <a:buSzTx/>
              <a:buFontTx/>
              <a:buNone/>
              <a:tabLst/>
            </a:pPr>
            <a:endParaRPr lang="en-GB" sz="2400" b="0" u="sng" dirty="0">
              <a:latin typeface="Arial" panose="020B0604020202020204" pitchFamily="34" charset="0"/>
              <a:cs typeface="Arial" panose="020B0604020202020204" pitchFamily="34" charset="0"/>
            </a:endParaRPr>
          </a:p>
          <a:p>
            <a:pPr marL="0" marR="0" indent="0" defTabSz="825500" rtl="0" fontAlgn="auto" latinLnBrk="0" hangingPunct="0">
              <a:lnSpc>
                <a:spcPct val="100000"/>
              </a:lnSpc>
              <a:spcBef>
                <a:spcPts val="0"/>
              </a:spcBef>
              <a:spcAft>
                <a:spcPts val="0"/>
              </a:spcAft>
              <a:buClrTx/>
              <a:buSzTx/>
              <a:buFontTx/>
              <a:buNone/>
              <a:tabLst/>
            </a:pPr>
            <a:r>
              <a:rPr lang="en-GB" sz="2400" b="0" u="sng" dirty="0">
                <a:latin typeface="Arial" panose="020B0604020202020204" pitchFamily="34" charset="0"/>
                <a:cs typeface="Arial" panose="020B0604020202020204" pitchFamily="34" charset="0"/>
              </a:rPr>
              <a:t>RE</a:t>
            </a:r>
          </a:p>
          <a:p>
            <a:pPr marL="0" marR="0" indent="0" algn="l" defTabSz="8255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Neue"/>
            </a:endParaRPr>
          </a:p>
          <a:p>
            <a:pPr marL="0" marR="0" indent="0" algn="l" defTabSz="825500" rtl="0" fontAlgn="auto" latinLnBrk="0" hangingPunct="0">
              <a:lnSpc>
                <a:spcPct val="100000"/>
              </a:lnSpc>
              <a:spcBef>
                <a:spcPts val="0"/>
              </a:spcBef>
              <a:spcAft>
                <a:spcPts val="0"/>
              </a:spcAft>
              <a:buClrTx/>
              <a:buSzTx/>
              <a:buFontTx/>
              <a:buNone/>
              <a:tabLst/>
            </a:pPr>
            <a:r>
              <a:rPr kumimoji="0" lang="en-GB" sz="24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Neue"/>
              </a:rPr>
              <a:t>The children will be learning more about Christianity</a:t>
            </a:r>
            <a:r>
              <a:rPr kumimoji="0" lang="en-GB" sz="2400" b="0" i="0" u="none" strike="noStrike" cap="none" spc="0" normalizeH="0" dirty="0">
                <a:ln>
                  <a:noFill/>
                </a:ln>
                <a:solidFill>
                  <a:srgbClr val="000000"/>
                </a:solidFill>
                <a:effectLst/>
                <a:uFillTx/>
                <a:latin typeface="Arial" panose="020B0604020202020204" pitchFamily="34" charset="0"/>
                <a:cs typeface="Arial" panose="020B0604020202020204" pitchFamily="34" charset="0"/>
                <a:sym typeface="Helvetica Neue"/>
              </a:rPr>
              <a:t> this half term and more specifically the ‘good news’ that Christians believe Jesus brings. Children will be encouraged to respond sensitively to other people’s beliefs.</a:t>
            </a:r>
          </a:p>
          <a:p>
            <a:pPr marL="0" marR="0" indent="0" algn="l" defTabSz="825500" rtl="0" fontAlgn="auto" latinLnBrk="0" hangingPunct="0">
              <a:lnSpc>
                <a:spcPct val="100000"/>
              </a:lnSpc>
              <a:spcBef>
                <a:spcPts val="0"/>
              </a:spcBef>
              <a:spcAft>
                <a:spcPts val="0"/>
              </a:spcAft>
              <a:buClrTx/>
              <a:buSzTx/>
              <a:buFontTx/>
              <a:buNone/>
              <a:tabLst/>
            </a:pPr>
            <a:endParaRPr lang="en-GB" sz="2400" b="0" baseline="0" dirty="0">
              <a:latin typeface="Arial" panose="020B0604020202020204" pitchFamily="34" charset="0"/>
              <a:cs typeface="Arial" panose="020B0604020202020204" pitchFamily="34" charset="0"/>
            </a:endParaRPr>
          </a:p>
          <a:p>
            <a:pPr marL="0" marR="0" indent="0" algn="l" defTabSz="8255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Neue"/>
            </a:endParaRPr>
          </a:p>
          <a:p>
            <a:pPr marL="0" marR="0" indent="0" algn="l" defTabSz="825500" rtl="0" fontAlgn="auto" latinLnBrk="0" hangingPunct="0">
              <a:lnSpc>
                <a:spcPct val="100000"/>
              </a:lnSpc>
              <a:spcBef>
                <a:spcPts val="0"/>
              </a:spcBef>
              <a:spcAft>
                <a:spcPts val="0"/>
              </a:spcAft>
              <a:buClrTx/>
              <a:buSzTx/>
              <a:buFontTx/>
              <a:buNone/>
              <a:tabLst/>
            </a:pPr>
            <a:endParaRPr lang="en-GB" dirty="0"/>
          </a:p>
          <a:p>
            <a:pPr marL="0" marR="0" indent="0" algn="ctr" defTabSz="825500" rtl="0" fontAlgn="auto" latinLnBrk="0" hangingPunct="0">
              <a:lnSpc>
                <a:spcPct val="100000"/>
              </a:lnSpc>
              <a:spcBef>
                <a:spcPts val="0"/>
              </a:spcBef>
              <a:spcAft>
                <a:spcPts val="0"/>
              </a:spcAft>
              <a:buClrTx/>
              <a:buSzTx/>
              <a:buFontTx/>
              <a:buNone/>
              <a:tabLst/>
            </a:pPr>
            <a:endParaRPr kumimoji="0" lang="en-GB" sz="30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14" name="TextBox 13"/>
          <p:cNvSpPr txBox="1"/>
          <p:nvPr/>
        </p:nvSpPr>
        <p:spPr>
          <a:xfrm>
            <a:off x="4000863" y="9055483"/>
            <a:ext cx="6260715" cy="36728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GB" sz="2000" u="sng" dirty="0">
                <a:latin typeface="Arial" panose="020B0604020202020204" pitchFamily="34" charset="0"/>
                <a:cs typeface="Arial" panose="020B0604020202020204" pitchFamily="34" charset="0"/>
              </a:rPr>
              <a:t>Writing</a:t>
            </a:r>
          </a:p>
          <a:p>
            <a:endParaRPr lang="en-GB" sz="2000" u="sng" dirty="0">
              <a:latin typeface="Arial" panose="020B0604020202020204" pitchFamily="34" charset="0"/>
              <a:cs typeface="Arial" panose="020B0604020202020204" pitchFamily="34" charset="0"/>
            </a:endParaRPr>
          </a:p>
          <a:p>
            <a:pPr algn="l"/>
            <a:r>
              <a:rPr lang="en-GB" sz="1600" b="0" dirty="0">
                <a:latin typeface="Arial" panose="020B0604020202020204" pitchFamily="34" charset="0"/>
                <a:cs typeface="Arial" panose="020B0604020202020204" pitchFamily="34" charset="0"/>
              </a:rPr>
              <a:t>In Year 2 this term, we will be reading “The Storm Whale.” We will study the story structure so that we can retell and innovate the story..</a:t>
            </a:r>
          </a:p>
          <a:p>
            <a:pPr algn="l"/>
            <a:endParaRPr lang="en-GB" sz="1600" b="0" dirty="0">
              <a:latin typeface="Arial" panose="020B0604020202020204" pitchFamily="34" charset="0"/>
              <a:cs typeface="Arial" panose="020B0604020202020204" pitchFamily="34" charset="0"/>
            </a:endParaRPr>
          </a:p>
          <a:p>
            <a:pPr algn="l"/>
            <a:r>
              <a:rPr lang="en-GB" sz="1600" b="0" dirty="0">
                <a:latin typeface="Arial" panose="020B0604020202020204" pitchFamily="34" charset="0"/>
                <a:cs typeface="Arial" panose="020B0604020202020204" pitchFamily="34" charset="0"/>
              </a:rPr>
              <a:t>The children will look at the structure and language used in the story. We will learn to write in sustained, sequences sentences to form paragraphs. We will learn to use past tense and write in third person consistently. The children’s retell and innovation will include setting and character descriptions and will include some dialogue and phrases drawn from story language to add interest. We will learn to use exciting story language and descriptive phrases and even similes.  </a:t>
            </a:r>
            <a:endParaRPr kumimoji="0" lang="en-GB" sz="24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Neue"/>
            </a:endParaRPr>
          </a:p>
        </p:txBody>
      </p:sp>
      <p:graphicFrame>
        <p:nvGraphicFramePr>
          <p:cNvPr id="10" name="Table 9">
            <a:extLst>
              <a:ext uri="{FF2B5EF4-FFF2-40B4-BE49-F238E27FC236}">
                <a16:creationId xmlns:a16="http://schemas.microsoft.com/office/drawing/2014/main" id="{32201BED-4DF6-D540-95B5-EDD5F0AF78B6}"/>
              </a:ext>
            </a:extLst>
          </p:cNvPr>
          <p:cNvGraphicFramePr>
            <a:graphicFrameLocks noGrp="1"/>
          </p:cNvGraphicFramePr>
          <p:nvPr>
            <p:extLst>
              <p:ext uri="{D42A27DB-BD31-4B8C-83A1-F6EECF244321}">
                <p14:modId xmlns:p14="http://schemas.microsoft.com/office/powerpoint/2010/main" val="2125630158"/>
              </p:ext>
            </p:extLst>
          </p:nvPr>
        </p:nvGraphicFramePr>
        <p:xfrm>
          <a:off x="15026429" y="6764806"/>
          <a:ext cx="3806167" cy="1871930"/>
        </p:xfrm>
        <a:graphic>
          <a:graphicData uri="http://schemas.openxmlformats.org/drawingml/2006/table">
            <a:tbl>
              <a:tblPr>
                <a:tableStyleId>{5940675A-B579-460E-94D1-54222C63F5DA}</a:tableStyleId>
              </a:tblPr>
              <a:tblGrid>
                <a:gridCol w="3806167">
                  <a:extLst>
                    <a:ext uri="{9D8B030D-6E8A-4147-A177-3AD203B41FA5}">
                      <a16:colId xmlns:a16="http://schemas.microsoft.com/office/drawing/2014/main" val="314960483"/>
                    </a:ext>
                  </a:extLst>
                </a:gridCol>
              </a:tblGrid>
              <a:tr h="1871930">
                <a:tc>
                  <a:txBody>
                    <a:bodyPr/>
                    <a:lstStyle/>
                    <a:p>
                      <a:pPr algn="l"/>
                      <a:r>
                        <a:rPr lang="en-GB" sz="2000" dirty="0">
                          <a:effectLst/>
                          <a:latin typeface="Arial" panose="020B0604020202020204" pitchFamily="34" charset="0"/>
                          <a:ea typeface="Calibri" panose="020F0502020204030204" pitchFamily="34" charset="0"/>
                          <a:cs typeface="Arial" panose="020B0604020202020204" pitchFamily="34" charset="0"/>
                        </a:rPr>
                        <a:t>The children will produced a mixed media collage using the theme ‘Extreme</a:t>
                      </a:r>
                      <a:r>
                        <a:rPr lang="en-GB" sz="2000" baseline="0" dirty="0">
                          <a:effectLst/>
                          <a:latin typeface="Arial" panose="020B0604020202020204" pitchFamily="34" charset="0"/>
                          <a:ea typeface="Calibri" panose="020F0502020204030204" pitchFamily="34" charset="0"/>
                          <a:cs typeface="Arial" panose="020B0604020202020204" pitchFamily="34" charset="0"/>
                        </a:rPr>
                        <a:t> Environment’ as inspiration.</a:t>
                      </a:r>
                      <a:endParaRPr lang="en-GB" sz="20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tc>
                <a:extLst>
                  <a:ext uri="{0D108BD9-81ED-4DB2-BD59-A6C34878D82A}">
                    <a16:rowId xmlns:a16="http://schemas.microsoft.com/office/drawing/2014/main" val="47142469"/>
                  </a:ext>
                </a:extLst>
              </a:tr>
            </a:tbl>
          </a:graphicData>
        </a:graphic>
      </p:graphicFrame>
      <p:pic>
        <p:nvPicPr>
          <p:cNvPr id="37" name="Picture 36">
            <a:extLst>
              <a:ext uri="{FF2B5EF4-FFF2-40B4-BE49-F238E27FC236}">
                <a16:creationId xmlns:a16="http://schemas.microsoft.com/office/drawing/2014/main" id="{163255E9-0893-4E22-9D34-785EAD02E6C0}"/>
              </a:ext>
            </a:extLst>
          </p:cNvPr>
          <p:cNvPicPr>
            <a:picLocks noChangeAspect="1"/>
          </p:cNvPicPr>
          <p:nvPr/>
        </p:nvPicPr>
        <p:blipFill>
          <a:blip r:embed="rId3"/>
          <a:stretch>
            <a:fillRect/>
          </a:stretch>
        </p:blipFill>
        <p:spPr>
          <a:xfrm>
            <a:off x="17440571" y="12566329"/>
            <a:ext cx="1054697" cy="643108"/>
          </a:xfrm>
          <a:prstGeom prst="rect">
            <a:avLst/>
          </a:prstGeom>
        </p:spPr>
      </p:pic>
      <p:sp>
        <p:nvSpPr>
          <p:cNvPr id="18" name="Rectangle 17"/>
          <p:cNvSpPr/>
          <p:nvPr/>
        </p:nvSpPr>
        <p:spPr>
          <a:xfrm>
            <a:off x="9594398" y="1103539"/>
            <a:ext cx="3102256" cy="1574149"/>
          </a:xfrm>
          <a:prstGeom prst="rect">
            <a:avLst/>
          </a:prstGeom>
        </p:spPr>
        <p:txBody>
          <a:bodyPr wrap="square">
            <a:spAutoFit/>
          </a:bodyPr>
          <a:lstStyle/>
          <a:p>
            <a:pPr>
              <a:lnSpc>
                <a:spcPct val="107000"/>
              </a:lnSpc>
              <a:spcAft>
                <a:spcPts val="800"/>
              </a:spcAft>
            </a:pPr>
            <a:r>
              <a:rPr lang="en-GB" sz="1800" b="0" dirty="0">
                <a:latin typeface="Arial" panose="020B0604020202020204" pitchFamily="34" charset="0"/>
                <a:ea typeface="Calibri" panose="020F0502020204030204" pitchFamily="34" charset="0"/>
                <a:cs typeface="Arial" panose="020B0604020202020204" pitchFamily="34" charset="0"/>
              </a:rPr>
              <a:t>Children will learn about ‘whole’ and ‘parts of a whole.’ They will learn to identify ½ ¼ and ¾ of an amount and object.</a:t>
            </a:r>
            <a:endParaRPr lang="en-GB" sz="1800" dirty="0">
              <a:latin typeface="Arial" panose="020B0604020202020204" pitchFamily="34" charset="0"/>
              <a:ea typeface="Calibri" panose="020F0502020204030204" pitchFamily="34" charset="0"/>
              <a:cs typeface="Arial" panose="020B0604020202020204" pitchFamily="34" charset="0"/>
            </a:endParaRPr>
          </a:p>
        </p:txBody>
      </p:sp>
      <p:sp>
        <p:nvSpPr>
          <p:cNvPr id="7" name="TextBox 6">
            <a:extLst>
              <a:ext uri="{FF2B5EF4-FFF2-40B4-BE49-F238E27FC236}">
                <a16:creationId xmlns:a16="http://schemas.microsoft.com/office/drawing/2014/main" id="{79ECB2FB-F8B9-418E-9E08-3999183983D7}"/>
              </a:ext>
            </a:extLst>
          </p:cNvPr>
          <p:cNvSpPr txBox="1"/>
          <p:nvPr/>
        </p:nvSpPr>
        <p:spPr>
          <a:xfrm>
            <a:off x="478819" y="701022"/>
            <a:ext cx="4726227" cy="47807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GB" sz="1600" b="0" dirty="0">
                <a:latin typeface="Arial" panose="020B0604020202020204" pitchFamily="34" charset="0"/>
                <a:cs typeface="Arial" panose="020B0604020202020204" pitchFamily="34" charset="0"/>
              </a:rPr>
              <a:t>This term we will look at living things. We will learn that most living things live in habitats to which they are suited and describe how different habitats provide for the basic needs of different kinds of animals and plants and how they depend on each other.</a:t>
            </a:r>
          </a:p>
          <a:p>
            <a:pPr algn="l"/>
            <a:endParaRPr lang="en-GB" sz="1600" b="0" dirty="0">
              <a:latin typeface="Arial" panose="020B0604020202020204" pitchFamily="34" charset="0"/>
              <a:cs typeface="Arial" panose="020B0604020202020204" pitchFamily="34" charset="0"/>
            </a:endParaRPr>
          </a:p>
          <a:p>
            <a:pPr algn="l"/>
            <a:r>
              <a:rPr lang="en-GB" sz="1600" b="0" dirty="0">
                <a:latin typeface="Arial" panose="020B0604020202020204" pitchFamily="34" charset="0"/>
                <a:cs typeface="Arial" panose="020B0604020202020204" pitchFamily="34" charset="0"/>
              </a:rPr>
              <a:t>We will identify and name a variety of plants and animals in their habitats, including microhabitats.</a:t>
            </a:r>
          </a:p>
          <a:p>
            <a:pPr algn="l"/>
            <a:endParaRPr lang="en-GB" sz="1600" b="0" dirty="0">
              <a:latin typeface="Arial" panose="020B0604020202020204" pitchFamily="34" charset="0"/>
              <a:cs typeface="Arial" panose="020B0604020202020204" pitchFamily="34" charset="0"/>
            </a:endParaRPr>
          </a:p>
          <a:p>
            <a:pPr algn="l"/>
            <a:r>
              <a:rPr lang="en-GB" sz="1600" b="0" dirty="0">
                <a:latin typeface="Arial" panose="020B0604020202020204" pitchFamily="34" charset="0"/>
                <a:cs typeface="Arial" panose="020B0604020202020204" pitchFamily="34" charset="0"/>
              </a:rPr>
              <a:t>We will describe how animals obtain their food from plants and other animals, using the idea of a simple food chain, and identify and name different sources of food. </a:t>
            </a:r>
          </a:p>
          <a:p>
            <a:pPr algn="l"/>
            <a:endParaRPr lang="en-GB" sz="1600" b="0" dirty="0">
              <a:latin typeface="Arial" panose="020B0604020202020204" pitchFamily="34" charset="0"/>
              <a:cs typeface="Arial" panose="020B0604020202020204" pitchFamily="34" charset="0"/>
            </a:endParaRPr>
          </a:p>
          <a:p>
            <a:pPr algn="l"/>
            <a:r>
              <a:rPr lang="en-GB" sz="1600" b="0" dirty="0">
                <a:latin typeface="Arial" panose="020B0604020202020204" pitchFamily="34" charset="0"/>
                <a:cs typeface="Arial" panose="020B0604020202020204" pitchFamily="34" charset="0"/>
              </a:rPr>
              <a:t>The children will also recap the common characteristics of all living things - movement, respiration, sense, growing, reproduction, excretion and the need for nutrition. </a:t>
            </a:r>
            <a:endParaRPr kumimoji="0" lang="en-GB" sz="24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21" name="Rectangle 20"/>
          <p:cNvSpPr/>
          <p:nvPr/>
        </p:nvSpPr>
        <p:spPr>
          <a:xfrm>
            <a:off x="478819" y="8756859"/>
            <a:ext cx="3189292" cy="4339650"/>
          </a:xfrm>
          <a:prstGeom prst="rect">
            <a:avLst/>
          </a:prstGeom>
        </p:spPr>
        <p:txBody>
          <a:bodyPr wrap="square">
            <a:spAutoFit/>
          </a:bodyPr>
          <a:lstStyle/>
          <a:p>
            <a:r>
              <a:rPr lang="en-GB" sz="1800" u="sng" dirty="0"/>
              <a:t>Reading</a:t>
            </a:r>
          </a:p>
          <a:p>
            <a:endParaRPr lang="en-GB" sz="1800" dirty="0"/>
          </a:p>
          <a:p>
            <a:r>
              <a:rPr lang="en-GB" sz="1800" b="0" dirty="0"/>
              <a:t>Please continue to practise reading regularly at home. It doesn’t matter what the reading material is- comics, leaflets, books, poetry etc. It all counts. School reading books will also be sent home.</a:t>
            </a:r>
          </a:p>
          <a:p>
            <a:endParaRPr lang="en-GB" sz="1800" b="0" dirty="0"/>
          </a:p>
          <a:p>
            <a:r>
              <a:rPr lang="en-GB" sz="1800" b="0" dirty="0"/>
              <a:t>We aim to promote a love of reading in school and all of our learning comes from quality books. </a:t>
            </a:r>
          </a:p>
          <a:p>
            <a:endParaRPr lang="en-GB" sz="2400" b="0" dirty="0"/>
          </a:p>
        </p:txBody>
      </p:sp>
      <p:sp>
        <p:nvSpPr>
          <p:cNvPr id="22" name="Rectangle 21"/>
          <p:cNvSpPr/>
          <p:nvPr/>
        </p:nvSpPr>
        <p:spPr>
          <a:xfrm>
            <a:off x="2649391" y="7281740"/>
            <a:ext cx="7573190" cy="1754326"/>
          </a:xfrm>
          <a:prstGeom prst="rect">
            <a:avLst/>
          </a:prstGeom>
        </p:spPr>
        <p:txBody>
          <a:bodyPr wrap="square">
            <a:spAutoFit/>
          </a:bodyPr>
          <a:lstStyle/>
          <a:p>
            <a:r>
              <a:rPr lang="en-GB" sz="1800" u="sng" dirty="0"/>
              <a:t>Handwriting</a:t>
            </a:r>
          </a:p>
          <a:p>
            <a:r>
              <a:rPr lang="en-GB" sz="1800" b="0" dirty="0"/>
              <a:t>We will continue practising letter formation and the positioning of letters using our handwriting lines. This will include letter joins. It is important that the children form their letters correctly as this can be the difference between working towards the expected standard or working at the expected standard at the end of the year.</a:t>
            </a:r>
            <a:endParaRPr lang="en-GB" sz="2400" b="0" dirty="0"/>
          </a:p>
        </p:txBody>
      </p:sp>
      <p:pic>
        <p:nvPicPr>
          <p:cNvPr id="46" name="Picture 45"/>
          <p:cNvPicPr>
            <a:picLocks noChangeAspect="1"/>
          </p:cNvPicPr>
          <p:nvPr/>
        </p:nvPicPr>
        <p:blipFill>
          <a:blip r:embed="rId4"/>
          <a:stretch>
            <a:fillRect/>
          </a:stretch>
        </p:blipFill>
        <p:spPr>
          <a:xfrm>
            <a:off x="290439" y="7831105"/>
            <a:ext cx="1267381" cy="1019415"/>
          </a:xfrm>
          <a:prstGeom prst="rect">
            <a:avLst/>
          </a:prstGeom>
        </p:spPr>
      </p:pic>
      <p:sp>
        <p:nvSpPr>
          <p:cNvPr id="47" name="Rectangle 46">
            <a:extLst>
              <a:ext uri="{FF2B5EF4-FFF2-40B4-BE49-F238E27FC236}">
                <a16:creationId xmlns:a16="http://schemas.microsoft.com/office/drawing/2014/main" id="{9A81C4DA-D800-4DBA-AA71-7C2B041024E8}"/>
              </a:ext>
            </a:extLst>
          </p:cNvPr>
          <p:cNvSpPr/>
          <p:nvPr/>
        </p:nvSpPr>
        <p:spPr>
          <a:xfrm>
            <a:off x="11751504" y="9609149"/>
            <a:ext cx="1675459" cy="492443"/>
          </a:xfrm>
          <a:prstGeom prst="rect">
            <a:avLst/>
          </a:prstGeom>
        </p:spPr>
        <p:txBody>
          <a:bodyPr wrap="none">
            <a:spAutoFit/>
          </a:bodyPr>
          <a:lstStyle/>
          <a:p>
            <a:pPr>
              <a:defRPr sz="2600" b="0" u="sng">
                <a:latin typeface="Noteworthy Bold"/>
                <a:ea typeface="Noteworthy Bold"/>
                <a:cs typeface="Noteworthy Bold"/>
                <a:sym typeface="Noteworthy Bold"/>
              </a:defRPr>
            </a:pPr>
            <a:r>
              <a:rPr lang="en-US" dirty="0"/>
              <a:t>Computing</a:t>
            </a:r>
          </a:p>
        </p:txBody>
      </p:sp>
      <p:sp>
        <p:nvSpPr>
          <p:cNvPr id="23" name="Rectangle 22"/>
          <p:cNvSpPr/>
          <p:nvPr/>
        </p:nvSpPr>
        <p:spPr>
          <a:xfrm>
            <a:off x="10855311" y="9962960"/>
            <a:ext cx="3721339" cy="3582904"/>
          </a:xfrm>
          <a:prstGeom prst="rect">
            <a:avLst/>
          </a:prstGeom>
        </p:spPr>
        <p:txBody>
          <a:bodyPr wrap="square">
            <a:spAutoFit/>
          </a:bodyPr>
          <a:lstStyle/>
          <a:p>
            <a:pPr algn="l">
              <a:lnSpc>
                <a:spcPct val="107000"/>
              </a:lnSpc>
              <a:spcAft>
                <a:spcPts val="800"/>
              </a:spcAft>
            </a:pPr>
            <a:r>
              <a:rPr lang="en-GB" sz="1800" b="0" dirty="0">
                <a:latin typeface="Arial" panose="020B0604020202020204" pitchFamily="34" charset="0"/>
                <a:ea typeface="Calibri" panose="020F0502020204030204" pitchFamily="34" charset="0"/>
                <a:cs typeface="Times New Roman" panose="02020603050405020304" pitchFamily="18" charset="0"/>
              </a:rPr>
              <a:t>In this series of lessons the children will extend their knowledge of programming floor robots, e.g. Bee-Bots and create more complex programs to draw numbers and create a robot dance. They will learn more about algorithms and programs, and use logical thinking to plan out algorithms to solve given problems</a:t>
            </a:r>
            <a:r>
              <a:rPr lang="en-GB" sz="3200" dirty="0">
                <a:latin typeface="Arial" panose="020B0604020202020204" pitchFamily="34" charset="0"/>
                <a:ea typeface="Calibri" panose="020F0502020204030204" pitchFamily="34" charset="0"/>
                <a:cs typeface="Times New Roman" panose="02020603050405020304" pitchFamily="18" charset="0"/>
              </a:rPr>
              <a:t>.</a:t>
            </a:r>
            <a:endParaRPr lang="en-GB" sz="40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4" name="Picture 23"/>
          <p:cNvPicPr>
            <a:picLocks noChangeAspect="1"/>
          </p:cNvPicPr>
          <p:nvPr/>
        </p:nvPicPr>
        <p:blipFill>
          <a:blip r:embed="rId5"/>
          <a:stretch>
            <a:fillRect/>
          </a:stretch>
        </p:blipFill>
        <p:spPr>
          <a:xfrm>
            <a:off x="22977421" y="8947156"/>
            <a:ext cx="933450" cy="1348437"/>
          </a:xfrm>
          <a:prstGeom prst="rect">
            <a:avLst/>
          </a:prstGeom>
        </p:spPr>
      </p:pic>
      <p:pic>
        <p:nvPicPr>
          <p:cNvPr id="25" name="Picture 24"/>
          <p:cNvPicPr>
            <a:picLocks noChangeAspect="1"/>
          </p:cNvPicPr>
          <p:nvPr/>
        </p:nvPicPr>
        <p:blipFill>
          <a:blip r:embed="rId6"/>
          <a:stretch>
            <a:fillRect/>
          </a:stretch>
        </p:blipFill>
        <p:spPr>
          <a:xfrm>
            <a:off x="17313291" y="7839231"/>
            <a:ext cx="1484224" cy="797505"/>
          </a:xfrm>
          <a:prstGeom prst="rect">
            <a:avLst/>
          </a:prstGeom>
        </p:spPr>
      </p:pic>
      <p:pic>
        <p:nvPicPr>
          <p:cNvPr id="26" name="Picture 25"/>
          <p:cNvPicPr>
            <a:picLocks noChangeAspect="1"/>
          </p:cNvPicPr>
          <p:nvPr/>
        </p:nvPicPr>
        <p:blipFill>
          <a:blip r:embed="rId7"/>
          <a:stretch>
            <a:fillRect/>
          </a:stretch>
        </p:blipFill>
        <p:spPr>
          <a:xfrm>
            <a:off x="20238191" y="1056419"/>
            <a:ext cx="2648179" cy="1390294"/>
          </a:xfrm>
          <a:prstGeom prst="rect">
            <a:avLst/>
          </a:prstGeom>
        </p:spPr>
      </p:pic>
      <p:pic>
        <p:nvPicPr>
          <p:cNvPr id="27" name="Picture 26"/>
          <p:cNvPicPr>
            <a:picLocks noChangeAspect="1"/>
          </p:cNvPicPr>
          <p:nvPr/>
        </p:nvPicPr>
        <p:blipFill>
          <a:blip r:embed="rId8"/>
          <a:stretch>
            <a:fillRect/>
          </a:stretch>
        </p:blipFill>
        <p:spPr>
          <a:xfrm>
            <a:off x="12917488" y="1209157"/>
            <a:ext cx="4970205" cy="1269241"/>
          </a:xfrm>
          <a:prstGeom prst="rect">
            <a:avLst/>
          </a:prstGeom>
        </p:spPr>
      </p:pic>
      <p:pic>
        <p:nvPicPr>
          <p:cNvPr id="28" name="Picture 27"/>
          <p:cNvPicPr>
            <a:picLocks noChangeAspect="1"/>
          </p:cNvPicPr>
          <p:nvPr/>
        </p:nvPicPr>
        <p:blipFill>
          <a:blip r:embed="rId9"/>
          <a:stretch>
            <a:fillRect/>
          </a:stretch>
        </p:blipFill>
        <p:spPr>
          <a:xfrm>
            <a:off x="9974201" y="2951394"/>
            <a:ext cx="3562350" cy="2047875"/>
          </a:xfrm>
          <a:prstGeom prst="rect">
            <a:avLst/>
          </a:prstGeom>
        </p:spPr>
      </p:pic>
      <p:sp>
        <p:nvSpPr>
          <p:cNvPr id="29" name="TextBox 28"/>
          <p:cNvSpPr txBox="1"/>
          <p:nvPr/>
        </p:nvSpPr>
        <p:spPr>
          <a:xfrm>
            <a:off x="14543125" y="2441790"/>
            <a:ext cx="3952143" cy="12105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Helvetica Neue"/>
                <a:ea typeface="Helvetica Neue"/>
                <a:cs typeface="Helvetica Neue"/>
                <a:sym typeface="Helvetica Neue"/>
              </a:rPr>
              <a:t>Children will learn</a:t>
            </a:r>
            <a:r>
              <a:rPr kumimoji="0" lang="en-GB" sz="1800" b="0" i="0" u="none" strike="noStrike" cap="none" spc="0" normalizeH="0" dirty="0">
                <a:ln>
                  <a:noFill/>
                </a:ln>
                <a:solidFill>
                  <a:srgbClr val="000000"/>
                </a:solidFill>
                <a:effectLst/>
                <a:uFillTx/>
                <a:latin typeface="Helvetica Neue"/>
                <a:ea typeface="Helvetica Neue"/>
                <a:cs typeface="Helvetica Neue"/>
                <a:sym typeface="Helvetica Neue"/>
              </a:rPr>
              <a:t> to tell the time to o’clock, half past, quarter past, quarter to and to the 5 minutes past the hour</a:t>
            </a:r>
            <a:endParaRPr kumimoji="0" lang="en-GB" sz="1800" b="0"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pic>
        <p:nvPicPr>
          <p:cNvPr id="30" name="Picture 29"/>
          <p:cNvPicPr>
            <a:picLocks noChangeAspect="1"/>
          </p:cNvPicPr>
          <p:nvPr/>
        </p:nvPicPr>
        <p:blipFill>
          <a:blip r:embed="rId10"/>
          <a:stretch>
            <a:fillRect/>
          </a:stretch>
        </p:blipFill>
        <p:spPr>
          <a:xfrm>
            <a:off x="14316160" y="3770946"/>
            <a:ext cx="4305300" cy="1990725"/>
          </a:xfrm>
          <a:prstGeom prst="rect">
            <a:avLst/>
          </a:prstGeom>
        </p:spPr>
      </p:pic>
      <p:sp>
        <p:nvSpPr>
          <p:cNvPr id="31" name="TextBox 30"/>
          <p:cNvSpPr txBox="1"/>
          <p:nvPr/>
        </p:nvSpPr>
        <p:spPr>
          <a:xfrm>
            <a:off x="5524369" y="2084042"/>
            <a:ext cx="3708412" cy="19492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1800" b="1" i="0" u="sng" strike="noStrike" cap="none" spc="0" normalizeH="0" baseline="0" dirty="0">
                <a:ln>
                  <a:noFill/>
                </a:ln>
                <a:solidFill>
                  <a:srgbClr val="000000"/>
                </a:solidFill>
                <a:effectLst/>
                <a:uFillTx/>
                <a:latin typeface="Helvetica Neue"/>
                <a:ea typeface="Helvetica Neue"/>
                <a:cs typeface="Helvetica Neue"/>
                <a:sym typeface="Helvetica Neue"/>
              </a:rPr>
              <a:t>DT</a:t>
            </a:r>
          </a:p>
          <a:p>
            <a:pPr marL="0" marR="0" indent="0" algn="ctr" defTabSz="825500" rtl="0" fontAlgn="auto" latinLnBrk="0" hangingPunct="0">
              <a:lnSpc>
                <a:spcPct val="100000"/>
              </a:lnSpc>
              <a:spcBef>
                <a:spcPts val="0"/>
              </a:spcBef>
              <a:spcAft>
                <a:spcPts val="0"/>
              </a:spcAft>
              <a:buClrTx/>
              <a:buSzTx/>
              <a:buFontTx/>
              <a:buNone/>
              <a:tabLst/>
            </a:pPr>
            <a:r>
              <a:rPr lang="en-GB" sz="1800" b="0" dirty="0"/>
              <a:t>The children will continue developing their textile skills, this time by using fabric and a loom to weave.</a:t>
            </a:r>
            <a:endParaRPr lang="en-GB" b="0" dirty="0"/>
          </a:p>
          <a:p>
            <a:pPr marL="0" marR="0" indent="0" algn="ctr" defTabSz="825500" rtl="0" fontAlgn="auto" latinLnBrk="0" hangingPunct="0">
              <a:lnSpc>
                <a:spcPct val="100000"/>
              </a:lnSpc>
              <a:spcBef>
                <a:spcPts val="0"/>
              </a:spcBef>
              <a:spcAft>
                <a:spcPts val="0"/>
              </a:spcAft>
              <a:buClrTx/>
              <a:buSzTx/>
              <a:buFontTx/>
              <a:buNone/>
              <a:tabLst/>
            </a:pPr>
            <a:endParaRPr kumimoji="0" lang="en-GB" sz="3000" b="0"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pic>
        <p:nvPicPr>
          <p:cNvPr id="32" name="Picture 31"/>
          <p:cNvPicPr>
            <a:picLocks noChangeAspect="1"/>
          </p:cNvPicPr>
          <p:nvPr/>
        </p:nvPicPr>
        <p:blipFill>
          <a:blip r:embed="rId11"/>
          <a:stretch>
            <a:fillRect/>
          </a:stretch>
        </p:blipFill>
        <p:spPr>
          <a:xfrm>
            <a:off x="5480337" y="3619945"/>
            <a:ext cx="3535548" cy="2141726"/>
          </a:xfrm>
          <a:prstGeom prst="rect">
            <a:avLst/>
          </a:prstGeom>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04401" y="730567"/>
            <a:ext cx="7748606" cy="1077218"/>
          </a:xfrm>
          <a:prstGeom prst="rect">
            <a:avLst/>
          </a:prstGeom>
        </p:spPr>
        <p:txBody>
          <a:bodyPr wrap="square">
            <a:spAutoFit/>
          </a:bodyPr>
          <a:lstStyle/>
          <a:p>
            <a:r>
              <a:rPr lang="en-GB" sz="6400" u="sng" dirty="0">
                <a:latin typeface="Sassoon Infant Std" panose="020B0503020103030203" pitchFamily="34" charset="0"/>
              </a:rPr>
              <a:t>Year 2 Summer 1</a:t>
            </a:r>
          </a:p>
        </p:txBody>
      </p:sp>
      <p:graphicFrame>
        <p:nvGraphicFramePr>
          <p:cNvPr id="4" name="Table 3"/>
          <p:cNvGraphicFramePr>
            <a:graphicFrameLocks noGrp="1"/>
          </p:cNvGraphicFramePr>
          <p:nvPr>
            <p:extLst/>
          </p:nvPr>
        </p:nvGraphicFramePr>
        <p:xfrm>
          <a:off x="836022" y="9507644"/>
          <a:ext cx="19568436" cy="3999352"/>
        </p:xfrm>
        <a:graphic>
          <a:graphicData uri="http://schemas.openxmlformats.org/drawingml/2006/table">
            <a:tbl>
              <a:tblPr/>
              <a:tblGrid>
                <a:gridCol w="1698172">
                  <a:extLst>
                    <a:ext uri="{9D8B030D-6E8A-4147-A177-3AD203B41FA5}">
                      <a16:colId xmlns:a16="http://schemas.microsoft.com/office/drawing/2014/main" val="2225417195"/>
                    </a:ext>
                  </a:extLst>
                </a:gridCol>
                <a:gridCol w="2951424">
                  <a:extLst>
                    <a:ext uri="{9D8B030D-6E8A-4147-A177-3AD203B41FA5}">
                      <a16:colId xmlns:a16="http://schemas.microsoft.com/office/drawing/2014/main" val="4004282596"/>
                    </a:ext>
                  </a:extLst>
                </a:gridCol>
                <a:gridCol w="3129112">
                  <a:extLst>
                    <a:ext uri="{9D8B030D-6E8A-4147-A177-3AD203B41FA5}">
                      <a16:colId xmlns:a16="http://schemas.microsoft.com/office/drawing/2014/main" val="2971072843"/>
                    </a:ext>
                  </a:extLst>
                </a:gridCol>
                <a:gridCol w="2854458">
                  <a:extLst>
                    <a:ext uri="{9D8B030D-6E8A-4147-A177-3AD203B41FA5}">
                      <a16:colId xmlns:a16="http://schemas.microsoft.com/office/drawing/2014/main" val="2577747135"/>
                    </a:ext>
                  </a:extLst>
                </a:gridCol>
                <a:gridCol w="3030584">
                  <a:extLst>
                    <a:ext uri="{9D8B030D-6E8A-4147-A177-3AD203B41FA5}">
                      <a16:colId xmlns:a16="http://schemas.microsoft.com/office/drawing/2014/main" val="353989541"/>
                    </a:ext>
                  </a:extLst>
                </a:gridCol>
                <a:gridCol w="2841448">
                  <a:extLst>
                    <a:ext uri="{9D8B030D-6E8A-4147-A177-3AD203B41FA5}">
                      <a16:colId xmlns:a16="http://schemas.microsoft.com/office/drawing/2014/main" val="511863083"/>
                    </a:ext>
                  </a:extLst>
                </a:gridCol>
                <a:gridCol w="3063238">
                  <a:extLst>
                    <a:ext uri="{9D8B030D-6E8A-4147-A177-3AD203B41FA5}">
                      <a16:colId xmlns:a16="http://schemas.microsoft.com/office/drawing/2014/main" val="2114174932"/>
                    </a:ext>
                  </a:extLst>
                </a:gridCol>
              </a:tblGrid>
              <a:tr h="3999352">
                <a:tc>
                  <a:txBody>
                    <a:bodyPr/>
                    <a:lstStyle/>
                    <a:p>
                      <a:r>
                        <a:rPr lang="en-GB" sz="2800" b="1" dirty="0">
                          <a:latin typeface="Sassoon Infant Std" panose="020B0503020103030203" pitchFamily="34" charset="0"/>
                        </a:rPr>
                        <a:t>E-book </a:t>
                      </a:r>
                    </a:p>
                    <a:p>
                      <a:r>
                        <a:rPr lang="en-GB" sz="2800" b="1" dirty="0">
                          <a:latin typeface="Sassoon Infant Std" panose="020B0503020103030203" pitchFamily="34" charset="0"/>
                        </a:rPr>
                        <a:t>Titles </a:t>
                      </a:r>
                    </a:p>
                  </a:txBody>
                  <a:tcPr marL="182880" marR="182880" marT="91440" marB="91440">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r>
                        <a:rPr lang="en-GB" sz="2400" dirty="0">
                          <a:latin typeface="Sassoon Infant Std" panose="020B0503020103030203" pitchFamily="34" charset="0"/>
                        </a:rPr>
                        <a:t>Review</a:t>
                      </a:r>
                    </a:p>
                    <a:p>
                      <a:r>
                        <a:rPr lang="en-GB" sz="2400" dirty="0">
                          <a:latin typeface="Sassoon Infant Std" panose="020B0503020103030203" pitchFamily="34" charset="0"/>
                        </a:rPr>
                        <a:t>The witch</a:t>
                      </a:r>
                      <a:r>
                        <a:rPr lang="en-GB" sz="2400" baseline="0" dirty="0">
                          <a:latin typeface="Sassoon Infant Std" panose="020B0503020103030203" pitchFamily="34" charset="0"/>
                        </a:rPr>
                        <a:t> factor</a:t>
                      </a:r>
                    </a:p>
                    <a:p>
                      <a:r>
                        <a:rPr lang="en-GB" sz="2400" baseline="0" dirty="0">
                          <a:latin typeface="Sassoon Infant Std" panose="020B0503020103030203" pitchFamily="34" charset="0"/>
                        </a:rPr>
                        <a:t>Swans </a:t>
                      </a:r>
                    </a:p>
                    <a:p>
                      <a:endParaRPr lang="en-GB" sz="2400" dirty="0">
                        <a:latin typeface="Sassoon Infant Std" panose="020B0503020103030203" pitchFamily="34" charset="0"/>
                      </a:endParaRPr>
                    </a:p>
                  </a:txBody>
                  <a:tcPr marL="182880" marR="182880"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r>
                        <a:rPr lang="en-GB" sz="2400" dirty="0">
                          <a:latin typeface="Sassoon Infant Std" panose="020B0503020103030203" pitchFamily="34" charset="0"/>
                        </a:rPr>
                        <a:t>Review</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latin typeface="Sassoon Infant Std" panose="020B0503020103030203" pitchFamily="34" charset="0"/>
                        </a:rPr>
                        <a:t>The magic words</a:t>
                      </a:r>
                    </a:p>
                    <a:p>
                      <a:endParaRPr lang="en-GB" sz="2400" dirty="0">
                        <a:latin typeface="Sassoon Infant Std" panose="020B0503020103030203" pitchFamily="34" charset="0"/>
                      </a:endParaRPr>
                    </a:p>
                  </a:txBody>
                  <a:tcPr marL="182880" marR="182880"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100" dirty="0">
                          <a:latin typeface="Sassoon Infant Std" panose="020B0503020103030203" pitchFamily="34" charset="0"/>
                        </a:rPr>
                        <a:t>Review</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100" dirty="0">
                          <a:latin typeface="Sassoon Infant Std" panose="020B0503020103030203" pitchFamily="34" charset="0"/>
                        </a:rPr>
                        <a:t>Miss</a:t>
                      </a:r>
                      <a:r>
                        <a:rPr lang="en-GB" sz="2100" baseline="0" dirty="0">
                          <a:latin typeface="Sassoon Infant Std" panose="020B0503020103030203" pitchFamily="34" charset="0"/>
                        </a:rPr>
                        <a:t> Oh No and the magic wardrobe</a:t>
                      </a:r>
                    </a:p>
                    <a:p>
                      <a:endParaRPr lang="en-GB" sz="2100" dirty="0">
                        <a:latin typeface="Sassoon Infant Std" panose="020B0503020103030203" pitchFamily="34" charset="0"/>
                      </a:endParaRPr>
                    </a:p>
                  </a:txBody>
                  <a:tcPr marL="182880" marR="182880"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400" dirty="0">
                          <a:latin typeface="Sassoon Infant Std" panose="020B0503020103030203" pitchFamily="34" charset="0"/>
                        </a:rPr>
                        <a:t>Review</a:t>
                      </a:r>
                    </a:p>
                    <a:p>
                      <a:r>
                        <a:rPr lang="en-GB" sz="2400" baseline="0" dirty="0">
                          <a:latin typeface="Sassoon Infant Std" panose="020B0503020103030203" pitchFamily="34" charset="0"/>
                        </a:rPr>
                        <a:t>Television</a:t>
                      </a:r>
                    </a:p>
                    <a:p>
                      <a:r>
                        <a:rPr lang="en-GB" sz="2400" baseline="0" dirty="0">
                          <a:latin typeface="Sassoon Infant Std" panose="020B0503020103030203" pitchFamily="34" charset="0"/>
                        </a:rPr>
                        <a:t>Treasure land</a:t>
                      </a:r>
                      <a:endParaRPr lang="en-GB" sz="2400" dirty="0">
                        <a:latin typeface="Sassoon Infant Std" panose="020B0503020103030203" pitchFamily="34" charset="0"/>
                      </a:endParaRPr>
                    </a:p>
                    <a:p>
                      <a:endParaRPr lang="en-GB" sz="2400" dirty="0">
                        <a:latin typeface="Sassoon Infant Std" panose="020B0503020103030203" pitchFamily="34" charset="0"/>
                      </a:endParaRPr>
                    </a:p>
                  </a:txBody>
                  <a:tcPr marL="182880" marR="182880"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400" dirty="0">
                          <a:latin typeface="Sassoon Infant Std" panose="020B0503020103030203" pitchFamily="34" charset="0"/>
                        </a:rPr>
                        <a:t>Position for a taxi</a:t>
                      </a:r>
                    </a:p>
                    <a:p>
                      <a:endParaRPr lang="en-GB" sz="2400" dirty="0">
                        <a:latin typeface="Sassoon Infant Std" panose="020B0503020103030203" pitchFamily="34" charset="0"/>
                      </a:endParaRPr>
                    </a:p>
                    <a:p>
                      <a:endParaRPr lang="en-GB" sz="2400" dirty="0">
                        <a:latin typeface="Sassoon Infant Std" panose="020B0503020103030203" pitchFamily="34" charset="0"/>
                      </a:endParaRPr>
                    </a:p>
                    <a:p>
                      <a:endParaRPr lang="en-GB" sz="2400" dirty="0">
                        <a:latin typeface="Sassoon Infant Std" panose="020B0503020103030203" pitchFamily="34" charset="0"/>
                      </a:endParaRPr>
                    </a:p>
                  </a:txBody>
                  <a:tcPr marL="182880" marR="182880"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latin typeface="Sassoon Infant Std" panose="020B0503020103030203" pitchFamily="34" charset="0"/>
                        </a:rPr>
                        <a:t>Review</a:t>
                      </a:r>
                    </a:p>
                    <a:p>
                      <a:r>
                        <a:rPr lang="en-GB" sz="2400" dirty="0">
                          <a:latin typeface="Sassoon Infant Std" panose="020B0503020103030203" pitchFamily="34" charset="0"/>
                        </a:rPr>
                        <a:t>Wild explorers</a:t>
                      </a:r>
                    </a:p>
                    <a:p>
                      <a:r>
                        <a:rPr lang="en-GB" sz="2400" dirty="0">
                          <a:latin typeface="Sassoon Infant Std" panose="020B0503020103030203" pitchFamily="34" charset="0"/>
                        </a:rPr>
                        <a:t>The tiger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dirty="0">
                        <a:latin typeface="Sassoon Infant Std" panose="020B0503020103030203" pitchFamily="34" charset="0"/>
                      </a:endParaRPr>
                    </a:p>
                  </a:txBody>
                  <a:tcPr marL="182880" marR="182880"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72050240"/>
                  </a:ext>
                </a:extLst>
              </a:tr>
            </a:tbl>
          </a:graphicData>
        </a:graphic>
      </p:graphicFrame>
      <p:sp>
        <p:nvSpPr>
          <p:cNvPr id="6" name="TextBox 5"/>
          <p:cNvSpPr txBox="1"/>
          <p:nvPr/>
        </p:nvSpPr>
        <p:spPr>
          <a:xfrm>
            <a:off x="10580912" y="323131"/>
            <a:ext cx="12122336" cy="3477875"/>
          </a:xfrm>
          <a:prstGeom prst="rect">
            <a:avLst/>
          </a:prstGeom>
          <a:noFill/>
        </p:spPr>
        <p:txBody>
          <a:bodyPr wrap="square" rtlCol="0">
            <a:spAutoFit/>
          </a:bodyPr>
          <a:lstStyle/>
          <a:p>
            <a:r>
              <a:rPr lang="en-GB" sz="3200" dirty="0"/>
              <a:t>These are the sounds and words that your child should be able to read by the end of this half term. The e-book titles correspond to the sounds and words taught each week. These words will also be the weekly spells that will be checked on a Friday.</a:t>
            </a:r>
          </a:p>
          <a:p>
            <a:endParaRPr lang="en-GB" sz="6000" dirty="0"/>
          </a:p>
        </p:txBody>
      </p:sp>
      <p:graphicFrame>
        <p:nvGraphicFramePr>
          <p:cNvPr id="8" name="Table 7"/>
          <p:cNvGraphicFramePr>
            <a:graphicFrameLocks noGrp="1"/>
          </p:cNvGraphicFramePr>
          <p:nvPr>
            <p:extLst/>
          </p:nvPr>
        </p:nvGraphicFramePr>
        <p:xfrm>
          <a:off x="2664274" y="3180472"/>
          <a:ext cx="17740188" cy="914400"/>
        </p:xfrm>
        <a:graphic>
          <a:graphicData uri="http://schemas.openxmlformats.org/drawingml/2006/table">
            <a:tbl>
              <a:tblPr firstRow="1" bandRow="1">
                <a:tableStyleId>{5940675A-B579-460E-94D1-54222C63F5DA}</a:tableStyleId>
              </a:tblPr>
              <a:tblGrid>
                <a:gridCol w="2769874">
                  <a:extLst>
                    <a:ext uri="{9D8B030D-6E8A-4147-A177-3AD203B41FA5}">
                      <a16:colId xmlns:a16="http://schemas.microsoft.com/office/drawing/2014/main" val="3089355045"/>
                    </a:ext>
                  </a:extLst>
                </a:gridCol>
                <a:gridCol w="3187338">
                  <a:extLst>
                    <a:ext uri="{9D8B030D-6E8A-4147-A177-3AD203B41FA5}">
                      <a16:colId xmlns:a16="http://schemas.microsoft.com/office/drawing/2014/main" val="2916520057"/>
                    </a:ext>
                  </a:extLst>
                </a:gridCol>
                <a:gridCol w="2847702">
                  <a:extLst>
                    <a:ext uri="{9D8B030D-6E8A-4147-A177-3AD203B41FA5}">
                      <a16:colId xmlns:a16="http://schemas.microsoft.com/office/drawing/2014/main" val="2898855417"/>
                    </a:ext>
                  </a:extLst>
                </a:gridCol>
                <a:gridCol w="3087178">
                  <a:extLst>
                    <a:ext uri="{9D8B030D-6E8A-4147-A177-3AD203B41FA5}">
                      <a16:colId xmlns:a16="http://schemas.microsoft.com/office/drawing/2014/main" val="686158886"/>
                    </a:ext>
                  </a:extLst>
                </a:gridCol>
                <a:gridCol w="2791108">
                  <a:extLst>
                    <a:ext uri="{9D8B030D-6E8A-4147-A177-3AD203B41FA5}">
                      <a16:colId xmlns:a16="http://schemas.microsoft.com/office/drawing/2014/main" val="3875079692"/>
                    </a:ext>
                  </a:extLst>
                </a:gridCol>
                <a:gridCol w="3056988">
                  <a:extLst>
                    <a:ext uri="{9D8B030D-6E8A-4147-A177-3AD203B41FA5}">
                      <a16:colId xmlns:a16="http://schemas.microsoft.com/office/drawing/2014/main" val="1040776948"/>
                    </a:ext>
                  </a:extLst>
                </a:gridCol>
              </a:tblGrid>
              <a:tr h="914400">
                <a:tc>
                  <a:txBody>
                    <a:bodyPr/>
                    <a:lstStyle/>
                    <a:p>
                      <a:pPr algn="ctr"/>
                      <a:r>
                        <a:rPr lang="en-GB" sz="4800" b="1" dirty="0"/>
                        <a:t>Week 1</a:t>
                      </a:r>
                    </a:p>
                  </a:txBody>
                  <a:tcPr marL="182880" marR="182880" marT="91440" marB="91440"/>
                </a:tc>
                <a:tc>
                  <a:txBody>
                    <a:bodyPr/>
                    <a:lstStyle/>
                    <a:p>
                      <a:pPr algn="ctr"/>
                      <a:r>
                        <a:rPr lang="en-GB" sz="4800" b="1" dirty="0"/>
                        <a:t>Week 2</a:t>
                      </a:r>
                    </a:p>
                  </a:txBody>
                  <a:tcPr marL="182880" marR="182880" marT="91440" marB="91440"/>
                </a:tc>
                <a:tc>
                  <a:txBody>
                    <a:bodyPr/>
                    <a:lstStyle/>
                    <a:p>
                      <a:pPr algn="ctr"/>
                      <a:r>
                        <a:rPr lang="en-GB" sz="4800" b="1" dirty="0"/>
                        <a:t>Week 3</a:t>
                      </a:r>
                    </a:p>
                  </a:txBody>
                  <a:tcPr marL="182880" marR="182880" marT="91440" marB="91440"/>
                </a:tc>
                <a:tc>
                  <a:txBody>
                    <a:bodyPr/>
                    <a:lstStyle/>
                    <a:p>
                      <a:pPr algn="ctr"/>
                      <a:r>
                        <a:rPr lang="en-GB" sz="4800" b="1" dirty="0"/>
                        <a:t>Week 4</a:t>
                      </a:r>
                    </a:p>
                  </a:txBody>
                  <a:tcPr marL="182880" marR="182880" marT="91440" marB="91440"/>
                </a:tc>
                <a:tc>
                  <a:txBody>
                    <a:bodyPr/>
                    <a:lstStyle/>
                    <a:p>
                      <a:pPr algn="ctr"/>
                      <a:r>
                        <a:rPr lang="en-GB" sz="4800" b="1" dirty="0"/>
                        <a:t>Week 5</a:t>
                      </a:r>
                    </a:p>
                  </a:txBody>
                  <a:tcPr marL="182880" marR="182880" marT="91440" marB="91440"/>
                </a:tc>
                <a:tc>
                  <a:txBody>
                    <a:bodyPr/>
                    <a:lstStyle/>
                    <a:p>
                      <a:pPr algn="ctr"/>
                      <a:r>
                        <a:rPr lang="en-GB" sz="4800" b="1" dirty="0"/>
                        <a:t>Week 6</a:t>
                      </a:r>
                    </a:p>
                  </a:txBody>
                  <a:tcPr marL="182880" marR="182880" marT="91440" marB="91440"/>
                </a:tc>
                <a:extLst>
                  <a:ext uri="{0D108BD9-81ED-4DB2-BD59-A6C34878D82A}">
                    <a16:rowId xmlns:a16="http://schemas.microsoft.com/office/drawing/2014/main" val="1947275051"/>
                  </a:ext>
                </a:extLst>
              </a:tr>
            </a:tbl>
          </a:graphicData>
        </a:graphic>
      </p:graphicFrame>
      <p:pic>
        <p:nvPicPr>
          <p:cNvPr id="5" name="Picture 4"/>
          <p:cNvPicPr>
            <a:picLocks noChangeAspect="1"/>
          </p:cNvPicPr>
          <p:nvPr/>
        </p:nvPicPr>
        <p:blipFill>
          <a:blip r:embed="rId2"/>
          <a:stretch>
            <a:fillRect/>
          </a:stretch>
        </p:blipFill>
        <p:spPr>
          <a:xfrm>
            <a:off x="2664273" y="3911993"/>
            <a:ext cx="17740186" cy="5679134"/>
          </a:xfrm>
          <a:prstGeom prst="rect">
            <a:avLst/>
          </a:prstGeom>
        </p:spPr>
      </p:pic>
    </p:spTree>
    <p:extLst>
      <p:ext uri="{BB962C8B-B14F-4D97-AF65-F5344CB8AC3E}">
        <p14:creationId xmlns:p14="http://schemas.microsoft.com/office/powerpoint/2010/main" val="3175066918"/>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826835" y="1720740"/>
            <a:ext cx="9365673" cy="9202519"/>
          </a:xfrm>
          <a:prstGeom prst="rect">
            <a:avLst/>
          </a:prstGeom>
        </p:spPr>
        <p:txBody>
          <a:bodyPr wrap="square">
            <a:spAutoFit/>
          </a:bodyPr>
          <a:lstStyle/>
          <a:p>
            <a:pPr algn="l"/>
            <a:endParaRPr lang="en-GB" sz="3600" b="0" dirty="0">
              <a:latin typeface="Calibri" panose="020F0502020204030204" pitchFamily="34" charset="0"/>
            </a:endParaRPr>
          </a:p>
          <a:p>
            <a:r>
              <a:rPr lang="en-GB" sz="3600" b="0" dirty="0">
                <a:latin typeface="Calibri" panose="020F0502020204030204" pitchFamily="34" charset="0"/>
              </a:rPr>
              <a:t> </a:t>
            </a:r>
            <a:r>
              <a:rPr lang="en-GB" sz="4400" b="0" dirty="0">
                <a:latin typeface="Calibri" panose="020F0502020204030204" pitchFamily="34" charset="0"/>
              </a:rPr>
              <a:t>Top tips </a:t>
            </a:r>
          </a:p>
          <a:p>
            <a:r>
              <a:rPr lang="en-US" sz="3200" b="0" dirty="0">
                <a:latin typeface="Calibri" panose="020F0502020204030204" pitchFamily="34" charset="0"/>
              </a:rPr>
              <a:t>The secret to success is </a:t>
            </a:r>
            <a:r>
              <a:rPr lang="en-US" sz="3200" b="0" dirty="0" err="1">
                <a:latin typeface="Calibri" panose="020F0502020204030204" pitchFamily="34" charset="0"/>
              </a:rPr>
              <a:t>practising</a:t>
            </a:r>
            <a:r>
              <a:rPr lang="en-US" sz="3200" b="0" dirty="0">
                <a:latin typeface="Calibri" panose="020F0502020204030204" pitchFamily="34" charset="0"/>
              </a:rPr>
              <a:t> little and often. Use time wisely. Can you </a:t>
            </a:r>
            <a:r>
              <a:rPr lang="en-US" sz="3200" b="0" dirty="0" err="1">
                <a:latin typeface="Calibri" panose="020F0502020204030204" pitchFamily="34" charset="0"/>
              </a:rPr>
              <a:t>practise</a:t>
            </a:r>
            <a:r>
              <a:rPr lang="en-US" sz="3200" b="0" dirty="0">
                <a:latin typeface="Calibri" panose="020F0502020204030204" pitchFamily="34" charset="0"/>
              </a:rPr>
              <a:t> these KIRFs while walking to school or during a car journey? You don’t need to </a:t>
            </a:r>
            <a:r>
              <a:rPr lang="en-US" sz="3200" b="0" dirty="0" err="1">
                <a:latin typeface="Calibri" panose="020F0502020204030204" pitchFamily="34" charset="0"/>
              </a:rPr>
              <a:t>practise</a:t>
            </a:r>
            <a:r>
              <a:rPr lang="en-US" sz="3200" b="0" dirty="0">
                <a:latin typeface="Calibri" panose="020F0502020204030204" pitchFamily="34" charset="0"/>
              </a:rPr>
              <a:t> them all at once: perhaps you could have a fact of the day. </a:t>
            </a:r>
          </a:p>
          <a:p>
            <a:r>
              <a:rPr lang="en-US" sz="3200" b="0" dirty="0">
                <a:latin typeface="Calibri" panose="020F0502020204030204" pitchFamily="34" charset="0"/>
              </a:rPr>
              <a:t>Songs and Chants – The children should know a chant for doubles to ten or there are chants online. </a:t>
            </a:r>
          </a:p>
          <a:p>
            <a:endParaRPr lang="en-US" sz="3200" b="0" dirty="0">
              <a:latin typeface="Calibri" panose="020F0502020204030204" pitchFamily="34" charset="0"/>
            </a:endParaRPr>
          </a:p>
          <a:p>
            <a:r>
              <a:rPr lang="en-GB" sz="3200" b="0" dirty="0">
                <a:latin typeface="Calibri" panose="020F0502020204030204" pitchFamily="34" charset="0"/>
              </a:rPr>
              <a:t>https://www.youtube.com/watch?v=At0quRa90rs – doubles song</a:t>
            </a:r>
          </a:p>
          <a:p>
            <a:r>
              <a:rPr lang="en-US" sz="3200" b="0" dirty="0">
                <a:latin typeface="Calibri" panose="020F0502020204030204" pitchFamily="34" charset="0"/>
              </a:rPr>
              <a:t>https://www.topmarks.co.uk/maths-games/daily10 Level 2 - Doubles and Halves </a:t>
            </a:r>
          </a:p>
          <a:p>
            <a:r>
              <a:rPr lang="en-GB" sz="3200" b="0" dirty="0">
                <a:latin typeface="Calibri" panose="020F0502020204030204" pitchFamily="34" charset="0"/>
              </a:rPr>
              <a:t>https://www.topmarks.co.uk/maths-games/hit-the-button - Doubles/Halves </a:t>
            </a:r>
          </a:p>
          <a:p>
            <a:r>
              <a:rPr lang="en-GB" sz="3200" b="0" dirty="0">
                <a:latin typeface="Calibri" panose="020F0502020204030204" pitchFamily="34" charset="0"/>
              </a:rPr>
              <a:t>https://www.bbc.co.uk/bitesize/articles/zrws47h - near doubles 	</a:t>
            </a:r>
          </a:p>
        </p:txBody>
      </p:sp>
      <p:pic>
        <p:nvPicPr>
          <p:cNvPr id="4" name="Picture 3"/>
          <p:cNvPicPr>
            <a:picLocks noChangeAspect="1"/>
          </p:cNvPicPr>
          <p:nvPr/>
        </p:nvPicPr>
        <p:blipFill>
          <a:blip r:embed="rId3"/>
          <a:stretch>
            <a:fillRect/>
          </a:stretch>
        </p:blipFill>
        <p:spPr>
          <a:xfrm>
            <a:off x="594015" y="2151121"/>
            <a:ext cx="12235294" cy="10872152"/>
          </a:xfrm>
          <a:prstGeom prst="rect">
            <a:avLst/>
          </a:prstGeom>
        </p:spPr>
      </p:pic>
      <p:sp>
        <p:nvSpPr>
          <p:cNvPr id="5" name="Rectangle 4"/>
          <p:cNvSpPr/>
          <p:nvPr/>
        </p:nvSpPr>
        <p:spPr>
          <a:xfrm>
            <a:off x="387928" y="643522"/>
            <a:ext cx="12192000" cy="1415772"/>
          </a:xfrm>
          <a:prstGeom prst="rect">
            <a:avLst/>
          </a:prstGeom>
        </p:spPr>
        <p:txBody>
          <a:bodyPr>
            <a:spAutoFit/>
          </a:bodyPr>
          <a:lstStyle/>
          <a:p>
            <a:pPr algn="l"/>
            <a:endParaRPr lang="en-GB" sz="1400" b="0" dirty="0">
              <a:latin typeface="Calibri" panose="020F0502020204030204" pitchFamily="34" charset="0"/>
            </a:endParaRPr>
          </a:p>
          <a:p>
            <a:r>
              <a:rPr lang="en-GB" sz="1400" b="0" dirty="0">
                <a:latin typeface="Calibri" panose="020F0502020204030204" pitchFamily="34" charset="0"/>
              </a:rPr>
              <a:t> </a:t>
            </a:r>
            <a:r>
              <a:rPr lang="en-GB" sz="4400" dirty="0">
                <a:latin typeface="Calibri" panose="020F0502020204030204" pitchFamily="34" charset="0"/>
              </a:rPr>
              <a:t>Key Instant Recall Facts </a:t>
            </a:r>
            <a:endParaRPr lang="en-GB" sz="4400" b="0" dirty="0">
              <a:latin typeface="Calibri" panose="020F0502020204030204" pitchFamily="34" charset="0"/>
            </a:endParaRPr>
          </a:p>
          <a:p>
            <a:r>
              <a:rPr lang="en-GB" sz="2800" dirty="0">
                <a:latin typeface="Calibri" panose="020F0502020204030204" pitchFamily="34" charset="0"/>
              </a:rPr>
              <a:t>Year 2 | Summer 1 </a:t>
            </a:r>
            <a:r>
              <a:rPr lang="en-GB" sz="1800" b="0" dirty="0">
                <a:latin typeface="Calibri" panose="020F0502020204030204" pitchFamily="34" charset="0"/>
              </a:rPr>
              <a:t>	</a:t>
            </a:r>
          </a:p>
        </p:txBody>
      </p:sp>
    </p:spTree>
    <p:extLst>
      <p:ext uri="{BB962C8B-B14F-4D97-AF65-F5344CB8AC3E}">
        <p14:creationId xmlns:p14="http://schemas.microsoft.com/office/powerpoint/2010/main" val="2424069748"/>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661</TotalTime>
  <Words>1791</Words>
  <Application>Microsoft Office PowerPoint</Application>
  <PresentationFormat>Custom</PresentationFormat>
  <Paragraphs>233</Paragraphs>
  <Slides>4</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vt:i4>
      </vt:variant>
    </vt:vector>
  </HeadingPairs>
  <TitlesOfParts>
    <vt:vector size="14" baseType="lpstr">
      <vt:lpstr>Arial</vt:lpstr>
      <vt:lpstr>Calibri</vt:lpstr>
      <vt:lpstr>Helvetica Neue</vt:lpstr>
      <vt:lpstr>Helvetica Neue Light</vt:lpstr>
      <vt:lpstr>Helvetica Neue Medium</vt:lpstr>
      <vt:lpstr>Noteworthy Bold</vt:lpstr>
      <vt:lpstr>Noteworthy Light</vt:lpstr>
      <vt:lpstr>Sassoon Infant Std</vt:lpstr>
      <vt:lpstr>Times New Roman</vt:lpstr>
      <vt:lpstr>White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 Hutchinson</dc:creator>
  <cp:lastModifiedBy>J Hutchinson</cp:lastModifiedBy>
  <cp:revision>87</cp:revision>
  <dcterms:modified xsi:type="dcterms:W3CDTF">2024-05-12T15:24:21Z</dcterms:modified>
</cp:coreProperties>
</file>